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slides/slide80.xml" ContentType="application/vnd.openxmlformats-officedocument.presentationml.slide+xml"/>
  <Override PartName="/ppt/slides/slide81.xml" ContentType="application/vnd.openxmlformats-officedocument.presentationml.slide+xml"/>
  <Override PartName="/ppt/slides/slide82.xml" ContentType="application/vnd.openxmlformats-officedocument.presentationml.slide+xml"/>
  <Override PartName="/ppt/slides/slide83.xml" ContentType="application/vnd.openxmlformats-officedocument.presentationml.slide+xml"/>
  <Override PartName="/ppt/slides/slide84.xml" ContentType="application/vnd.openxmlformats-officedocument.presentationml.slide+xml"/>
  <Override PartName="/ppt/slides/slide85.xml" ContentType="application/vnd.openxmlformats-officedocument.presentationml.slide+xml"/>
  <Override PartName="/ppt/slides/slide86.xml" ContentType="application/vnd.openxmlformats-officedocument.presentationml.slide+xml"/>
  <Override PartName="/ppt/slides/slide87.xml" ContentType="application/vnd.openxmlformats-officedocument.presentationml.slide+xml"/>
  <Override PartName="/ppt/slides/slide88.xml" ContentType="application/vnd.openxmlformats-officedocument.presentationml.slide+xml"/>
  <Override PartName="/ppt/slides/slide89.xml" ContentType="application/vnd.openxmlformats-officedocument.presentationml.slide+xml"/>
  <Override PartName="/ppt/slides/slide90.xml" ContentType="application/vnd.openxmlformats-officedocument.presentationml.slide+xml"/>
  <Override PartName="/ppt/slides/slide91.xml" ContentType="application/vnd.openxmlformats-officedocument.presentationml.slide+xml"/>
  <Override PartName="/ppt/slides/slide92.xml" ContentType="application/vnd.openxmlformats-officedocument.presentationml.slide+xml"/>
  <Override PartName="/ppt/slides/slide93.xml" ContentType="application/vnd.openxmlformats-officedocument.presentationml.slide+xml"/>
  <Override PartName="/ppt/slides/slide94.xml" ContentType="application/vnd.openxmlformats-officedocument.presentationml.slide+xml"/>
  <Override PartName="/ppt/slides/slide95.xml" ContentType="application/vnd.openxmlformats-officedocument.presentationml.slide+xml"/>
  <Override PartName="/ppt/slides/slide96.xml" ContentType="application/vnd.openxmlformats-officedocument.presentationml.slide+xml"/>
  <Override PartName="/ppt/slides/slide97.xml" ContentType="application/vnd.openxmlformats-officedocument.presentationml.slide+xml"/>
  <Override PartName="/ppt/slides/slide9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100"/>
  </p:notesMasterIdLst>
  <p:sldIdLst>
    <p:sldId id="396" r:id="rId2"/>
    <p:sldId id="442" r:id="rId3"/>
    <p:sldId id="553" r:id="rId4"/>
    <p:sldId id="559" r:id="rId5"/>
    <p:sldId id="554" r:id="rId6"/>
    <p:sldId id="555" r:id="rId7"/>
    <p:sldId id="556" r:id="rId8"/>
    <p:sldId id="557" r:id="rId9"/>
    <p:sldId id="558" r:id="rId10"/>
    <p:sldId id="435" r:id="rId11"/>
    <p:sldId id="431" r:id="rId12"/>
    <p:sldId id="399" r:id="rId13"/>
    <p:sldId id="401" r:id="rId14"/>
    <p:sldId id="400" r:id="rId15"/>
    <p:sldId id="267" r:id="rId16"/>
    <p:sldId id="398" r:id="rId17"/>
    <p:sldId id="397" r:id="rId18"/>
    <p:sldId id="434" r:id="rId19"/>
    <p:sldId id="560" r:id="rId20"/>
    <p:sldId id="370" r:id="rId21"/>
    <p:sldId id="403" r:id="rId22"/>
    <p:sldId id="428" r:id="rId23"/>
    <p:sldId id="279" r:id="rId24"/>
    <p:sldId id="285" r:id="rId25"/>
    <p:sldId id="404" r:id="rId26"/>
    <p:sldId id="415" r:id="rId27"/>
    <p:sldId id="427" r:id="rId28"/>
    <p:sldId id="561" r:id="rId29"/>
    <p:sldId id="441" r:id="rId30"/>
    <p:sldId id="405" r:id="rId31"/>
    <p:sldId id="332" r:id="rId32"/>
    <p:sldId id="426" r:id="rId33"/>
    <p:sldId id="306" r:id="rId34"/>
    <p:sldId id="418" r:id="rId35"/>
    <p:sldId id="419" r:id="rId36"/>
    <p:sldId id="420" r:id="rId37"/>
    <p:sldId id="339" r:id="rId38"/>
    <p:sldId id="274" r:id="rId39"/>
    <p:sldId id="421" r:id="rId40"/>
    <p:sldId id="316" r:id="rId41"/>
    <p:sldId id="429" r:id="rId42"/>
    <p:sldId id="409" r:id="rId43"/>
    <p:sldId id="443" r:id="rId44"/>
    <p:sldId id="259" r:id="rId45"/>
    <p:sldId id="410" r:id="rId46"/>
    <p:sldId id="284" r:id="rId47"/>
    <p:sldId id="407" r:id="rId48"/>
    <p:sldId id="412" r:id="rId49"/>
    <p:sldId id="286" r:id="rId50"/>
    <p:sldId id="423" r:id="rId51"/>
    <p:sldId id="424" r:id="rId52"/>
    <p:sldId id="550" r:id="rId53"/>
    <p:sldId id="549" r:id="rId54"/>
    <p:sldId id="527" r:id="rId55"/>
    <p:sldId id="528" r:id="rId56"/>
    <p:sldId id="540" r:id="rId57"/>
    <p:sldId id="539" r:id="rId58"/>
    <p:sldId id="541" r:id="rId59"/>
    <p:sldId id="529" r:id="rId60"/>
    <p:sldId id="530" r:id="rId61"/>
    <p:sldId id="531" r:id="rId62"/>
    <p:sldId id="532" r:id="rId63"/>
    <p:sldId id="533" r:id="rId64"/>
    <p:sldId id="552" r:id="rId65"/>
    <p:sldId id="534" r:id="rId66"/>
    <p:sldId id="544" r:id="rId67"/>
    <p:sldId id="516" r:id="rId68"/>
    <p:sldId id="514" r:id="rId69"/>
    <p:sldId id="535" r:id="rId70"/>
    <p:sldId id="543" r:id="rId71"/>
    <p:sldId id="545" r:id="rId72"/>
    <p:sldId id="542" r:id="rId73"/>
    <p:sldId id="547" r:id="rId74"/>
    <p:sldId id="548" r:id="rId75"/>
    <p:sldId id="444" r:id="rId76"/>
    <p:sldId id="422" r:id="rId77"/>
    <p:sldId id="425" r:id="rId78"/>
    <p:sldId id="436" r:id="rId79"/>
    <p:sldId id="437" r:id="rId80"/>
    <p:sldId id="395" r:id="rId81"/>
    <p:sldId id="438" r:id="rId82"/>
    <p:sldId id="402" r:id="rId83"/>
    <p:sldId id="497" r:id="rId84"/>
    <p:sldId id="564" r:id="rId85"/>
    <p:sldId id="432" r:id="rId86"/>
    <p:sldId id="411" r:id="rId87"/>
    <p:sldId id="440" r:id="rId88"/>
    <p:sldId id="439" r:id="rId89"/>
    <p:sldId id="562" r:id="rId90"/>
    <p:sldId id="563" r:id="rId91"/>
    <p:sldId id="270" r:id="rId92"/>
    <p:sldId id="271" r:id="rId93"/>
    <p:sldId id="260" r:id="rId94"/>
    <p:sldId id="261" r:id="rId95"/>
    <p:sldId id="453" r:id="rId96"/>
    <p:sldId id="262" r:id="rId97"/>
    <p:sldId id="263" r:id="rId98"/>
    <p:sldId id="264" r:id="rId9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CCFF66"/>
    <a:srgbClr val="0000FF"/>
    <a:srgbClr val="EAEAEA"/>
    <a:srgbClr val="CCFFCC"/>
    <a:srgbClr val="FFFFFF"/>
    <a:srgbClr val="99FF33"/>
    <a:srgbClr val="CCECFF"/>
    <a:srgbClr val="66FF33"/>
    <a:srgbClr val="BED730"/>
    <a:srgbClr val="FF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792" autoAdjust="0"/>
  </p:normalViewPr>
  <p:slideViewPr>
    <p:cSldViewPr showGuides="1">
      <p:cViewPr varScale="1">
        <p:scale>
          <a:sx n="66" d="100"/>
          <a:sy n="66" d="100"/>
        </p:scale>
        <p:origin x="1858" y="278"/>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slide" Target="slides/slide83.xml"/><Relationship Id="rId89" Type="http://schemas.openxmlformats.org/officeDocument/2006/relationships/slide" Target="slides/slide88.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102" Type="http://schemas.openxmlformats.org/officeDocument/2006/relationships/viewProps" Target="viewProps.xml"/><Relationship Id="rId5" Type="http://schemas.openxmlformats.org/officeDocument/2006/relationships/slide" Target="slides/slide4.xml"/><Relationship Id="rId90" Type="http://schemas.openxmlformats.org/officeDocument/2006/relationships/slide" Target="slides/slide89.xml"/><Relationship Id="rId95" Type="http://schemas.openxmlformats.org/officeDocument/2006/relationships/slide" Target="slides/slide94.xml"/><Relationship Id="rId22" Type="http://schemas.openxmlformats.org/officeDocument/2006/relationships/slide" Target="slides/slide21.xml"/><Relationship Id="rId27" Type="http://schemas.openxmlformats.org/officeDocument/2006/relationships/slide" Target="slides/slide26.xml"/><Relationship Id="rId43" Type="http://schemas.openxmlformats.org/officeDocument/2006/relationships/slide" Target="slides/slide42.xml"/><Relationship Id="rId48" Type="http://schemas.openxmlformats.org/officeDocument/2006/relationships/slide" Target="slides/slide47.xml"/><Relationship Id="rId64" Type="http://schemas.openxmlformats.org/officeDocument/2006/relationships/slide" Target="slides/slide63.xml"/><Relationship Id="rId69" Type="http://schemas.openxmlformats.org/officeDocument/2006/relationships/slide" Target="slides/slide68.xml"/><Relationship Id="rId80" Type="http://schemas.openxmlformats.org/officeDocument/2006/relationships/slide" Target="slides/slide79.xml"/><Relationship Id="rId85" Type="http://schemas.openxmlformats.org/officeDocument/2006/relationships/slide" Target="slides/slide84.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103" Type="http://schemas.openxmlformats.org/officeDocument/2006/relationships/theme" Target="theme/theme1.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slide" Target="slides/slide82.xml"/><Relationship Id="rId88" Type="http://schemas.openxmlformats.org/officeDocument/2006/relationships/slide" Target="slides/slide87.xml"/><Relationship Id="rId91" Type="http://schemas.openxmlformats.org/officeDocument/2006/relationships/slide" Target="slides/slide90.xml"/><Relationship Id="rId96" Type="http://schemas.openxmlformats.org/officeDocument/2006/relationships/slide" Target="slides/slide95.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slide" Target="slides/slide80.xml"/><Relationship Id="rId86" Type="http://schemas.openxmlformats.org/officeDocument/2006/relationships/slide" Target="slides/slide85.xml"/><Relationship Id="rId94" Type="http://schemas.openxmlformats.org/officeDocument/2006/relationships/slide" Target="slides/slide93.xml"/><Relationship Id="rId99" Type="http://schemas.openxmlformats.org/officeDocument/2006/relationships/slide" Target="slides/slide98.xml"/><Relationship Id="rId10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97" Type="http://schemas.openxmlformats.org/officeDocument/2006/relationships/slide" Target="slides/slide96.xml"/><Relationship Id="rId104" Type="http://schemas.openxmlformats.org/officeDocument/2006/relationships/tableStyles" Target="tableStyles.xml"/><Relationship Id="rId7" Type="http://schemas.openxmlformats.org/officeDocument/2006/relationships/slide" Target="slides/slide6.xml"/><Relationship Id="rId71" Type="http://schemas.openxmlformats.org/officeDocument/2006/relationships/slide" Target="slides/slide70.xml"/><Relationship Id="rId92" Type="http://schemas.openxmlformats.org/officeDocument/2006/relationships/slide" Target="slides/slide91.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87" Type="http://schemas.openxmlformats.org/officeDocument/2006/relationships/slide" Target="slides/slide86.xml"/><Relationship Id="rId61" Type="http://schemas.openxmlformats.org/officeDocument/2006/relationships/slide" Target="slides/slide60.xml"/><Relationship Id="rId82" Type="http://schemas.openxmlformats.org/officeDocument/2006/relationships/slide" Target="slides/slide81.xml"/><Relationship Id="rId19" Type="http://schemas.openxmlformats.org/officeDocument/2006/relationships/slide" Target="slides/slide18.xml"/><Relationship Id="rId14" Type="http://schemas.openxmlformats.org/officeDocument/2006/relationships/slide" Target="slides/slide13.xml"/><Relationship Id="rId30" Type="http://schemas.openxmlformats.org/officeDocument/2006/relationships/slide" Target="slides/slide29.xml"/><Relationship Id="rId35" Type="http://schemas.openxmlformats.org/officeDocument/2006/relationships/slide" Target="slides/slide34.xml"/><Relationship Id="rId56" Type="http://schemas.openxmlformats.org/officeDocument/2006/relationships/slide" Target="slides/slide55.xml"/><Relationship Id="rId77" Type="http://schemas.openxmlformats.org/officeDocument/2006/relationships/slide" Target="slides/slide76.xml"/><Relationship Id="rId100" Type="http://schemas.openxmlformats.org/officeDocument/2006/relationships/notesMaster" Target="notesMasters/notesMaster1.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93" Type="http://schemas.openxmlformats.org/officeDocument/2006/relationships/slide" Target="slides/slide92.xml"/><Relationship Id="rId98" Type="http://schemas.openxmlformats.org/officeDocument/2006/relationships/slide" Target="slides/slide97.xml"/><Relationship Id="rId3" Type="http://schemas.openxmlformats.org/officeDocument/2006/relationships/slide" Target="slides/slide2.xml"/></Relationships>
</file>

<file path=ppt/charts/_rels/chart1.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Book1" TargetMode="External"/><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35806050559469"/>
          <c:y val="3.7453703703703718E-2"/>
          <c:w val="0.75132615002072112"/>
          <c:h val="0.83141987459900846"/>
        </c:manualLayout>
      </c:layout>
      <c:scatterChart>
        <c:scatterStyle val="lineMarker"/>
        <c:varyColors val="0"/>
        <c:ser>
          <c:idx val="0"/>
          <c:order val="0"/>
          <c:spPr>
            <a:ln w="38100" cap="rnd">
              <a:noFill/>
              <a:round/>
            </a:ln>
            <a:effectLst/>
          </c:spPr>
          <c:marker>
            <c:symbol val="circle"/>
            <c:size val="5"/>
            <c:spPr>
              <a:noFill/>
              <a:ln w="9525">
                <a:solidFill>
                  <a:schemeClr val="tx1"/>
                </a:solidFill>
              </a:ln>
              <a:effectLst/>
            </c:spPr>
          </c:marker>
          <c:dPt>
            <c:idx val="0"/>
            <c:marker>
              <c:symbol val="circle"/>
              <c:size val="5"/>
              <c:spPr>
                <a:solidFill>
                  <a:srgbClr val="FF0000"/>
                </a:solidFill>
                <a:ln w="9525">
                  <a:solidFill>
                    <a:srgbClr val="FF0000"/>
                  </a:solidFill>
                </a:ln>
                <a:effectLst/>
              </c:spPr>
            </c:marker>
            <c:bubble3D val="0"/>
            <c:extLst>
              <c:ext xmlns:c16="http://schemas.microsoft.com/office/drawing/2014/chart" uri="{C3380CC4-5D6E-409C-BE32-E72D297353CC}">
                <c16:uniqueId val="{00000001-4DA6-4A3A-842A-BFD1877DFF20}"/>
              </c:ext>
            </c:extLst>
          </c:dPt>
          <c:xVal>
            <c:numRef>
              <c:f>Sheet1!$AD$2:$AD$32</c:f>
              <c:numCache>
                <c:formatCode>General</c:formatCode>
                <c:ptCount val="31"/>
                <c:pt idx="0">
                  <c:v>2465</c:v>
                </c:pt>
                <c:pt idx="1">
                  <c:v>2678</c:v>
                </c:pt>
                <c:pt idx="2">
                  <c:v>2765</c:v>
                </c:pt>
                <c:pt idx="3">
                  <c:v>3643</c:v>
                </c:pt>
                <c:pt idx="4">
                  <c:v>2340</c:v>
                </c:pt>
                <c:pt idx="5">
                  <c:v>3643</c:v>
                </c:pt>
                <c:pt idx="6">
                  <c:v>2765</c:v>
                </c:pt>
                <c:pt idx="7">
                  <c:v>2678</c:v>
                </c:pt>
                <c:pt idx="8">
                  <c:v>3561</c:v>
                </c:pt>
                <c:pt idx="9">
                  <c:v>2300</c:v>
                </c:pt>
                <c:pt idx="10">
                  <c:v>1764</c:v>
                </c:pt>
                <c:pt idx="11">
                  <c:v>2465</c:v>
                </c:pt>
                <c:pt idx="12">
                  <c:v>2340</c:v>
                </c:pt>
                <c:pt idx="13">
                  <c:v>2100</c:v>
                </c:pt>
                <c:pt idx="14">
                  <c:v>2100</c:v>
                </c:pt>
                <c:pt idx="15">
                  <c:v>1450</c:v>
                </c:pt>
                <c:pt idx="16">
                  <c:v>2300</c:v>
                </c:pt>
                <c:pt idx="17">
                  <c:v>1520</c:v>
                </c:pt>
                <c:pt idx="18">
                  <c:v>1600</c:v>
                </c:pt>
                <c:pt idx="19">
                  <c:v>1764</c:v>
                </c:pt>
                <c:pt idx="20">
                  <c:v>1520</c:v>
                </c:pt>
                <c:pt idx="21">
                  <c:v>1520</c:v>
                </c:pt>
                <c:pt idx="22">
                  <c:v>2100</c:v>
                </c:pt>
                <c:pt idx="23">
                  <c:v>1400</c:v>
                </c:pt>
                <c:pt idx="24">
                  <c:v>1450</c:v>
                </c:pt>
                <c:pt idx="25">
                  <c:v>1520</c:v>
                </c:pt>
                <c:pt idx="26">
                  <c:v>1450</c:v>
                </c:pt>
                <c:pt idx="27">
                  <c:v>1400</c:v>
                </c:pt>
                <c:pt idx="28">
                  <c:v>1200</c:v>
                </c:pt>
                <c:pt idx="29">
                  <c:v>1450</c:v>
                </c:pt>
                <c:pt idx="30">
                  <c:v>1600</c:v>
                </c:pt>
              </c:numCache>
            </c:numRef>
          </c:xVal>
          <c:yVal>
            <c:numRef>
              <c:f>Sheet1!$AE$2:$AE$32</c:f>
              <c:numCache>
                <c:formatCode>0.00</c:formatCode>
                <c:ptCount val="31"/>
                <c:pt idx="0">
                  <c:v>5.2738336713995942E-2</c:v>
                </c:pt>
                <c:pt idx="1">
                  <c:v>1.0418222554144885</c:v>
                </c:pt>
                <c:pt idx="2">
                  <c:v>1.0524412296564196</c:v>
                </c:pt>
                <c:pt idx="3">
                  <c:v>1.1309360417238539</c:v>
                </c:pt>
                <c:pt idx="4">
                  <c:v>1.1581196581196582</c:v>
                </c:pt>
                <c:pt idx="5">
                  <c:v>1.4658248696129563</c:v>
                </c:pt>
                <c:pt idx="6">
                  <c:v>1.5660036166365281</c:v>
                </c:pt>
                <c:pt idx="7">
                  <c:v>1.568334578043316</c:v>
                </c:pt>
                <c:pt idx="8">
                  <c:v>1.5922493681550127</c:v>
                </c:pt>
                <c:pt idx="9">
                  <c:v>1.6434782608695653</c:v>
                </c:pt>
                <c:pt idx="10">
                  <c:v>1.6609977324263039</c:v>
                </c:pt>
                <c:pt idx="11">
                  <c:v>1.6673427991886409</c:v>
                </c:pt>
                <c:pt idx="12">
                  <c:v>1.8205128205128205</c:v>
                </c:pt>
                <c:pt idx="13">
                  <c:v>1.8523809523809525</c:v>
                </c:pt>
                <c:pt idx="14">
                  <c:v>1.9333333333333333</c:v>
                </c:pt>
                <c:pt idx="15">
                  <c:v>2.1103448275862071</c:v>
                </c:pt>
                <c:pt idx="16">
                  <c:v>2.1304347826086958</c:v>
                </c:pt>
                <c:pt idx="17">
                  <c:v>2.2736842105263158</c:v>
                </c:pt>
                <c:pt idx="18">
                  <c:v>2.375</c:v>
                </c:pt>
                <c:pt idx="19">
                  <c:v>2.4489795918367347</c:v>
                </c:pt>
                <c:pt idx="20">
                  <c:v>2.5263157894736841</c:v>
                </c:pt>
                <c:pt idx="21">
                  <c:v>2.6907894736842106</c:v>
                </c:pt>
                <c:pt idx="22">
                  <c:v>2.7095238095238097</c:v>
                </c:pt>
                <c:pt idx="23">
                  <c:v>2.85</c:v>
                </c:pt>
                <c:pt idx="24">
                  <c:v>2.8689655172413793</c:v>
                </c:pt>
                <c:pt idx="25">
                  <c:v>2.8947368421052633</c:v>
                </c:pt>
                <c:pt idx="26">
                  <c:v>3.0482758620689654</c:v>
                </c:pt>
                <c:pt idx="27">
                  <c:v>3.0714285714285716</c:v>
                </c:pt>
                <c:pt idx="28">
                  <c:v>3.3333333333333335</c:v>
                </c:pt>
                <c:pt idx="29">
                  <c:v>3.4482758620689653</c:v>
                </c:pt>
                <c:pt idx="30">
                  <c:v>4.0875000000000004</c:v>
                </c:pt>
              </c:numCache>
            </c:numRef>
          </c:yVal>
          <c:smooth val="0"/>
          <c:extLst>
            <c:ext xmlns:c16="http://schemas.microsoft.com/office/drawing/2014/chart" uri="{C3380CC4-5D6E-409C-BE32-E72D297353CC}">
              <c16:uniqueId val="{00000000-4DA6-4A3A-842A-BFD1877DFF20}"/>
            </c:ext>
          </c:extLst>
        </c:ser>
        <c:dLbls>
          <c:showLegendKey val="0"/>
          <c:showVal val="0"/>
          <c:showCatName val="0"/>
          <c:showSerName val="0"/>
          <c:showPercent val="0"/>
          <c:showBubbleSize val="0"/>
        </c:dLbls>
        <c:axId val="410733056"/>
        <c:axId val="410722976"/>
      </c:scatterChart>
      <c:valAx>
        <c:axId val="410733056"/>
        <c:scaling>
          <c:orientation val="minMax"/>
          <c:min val="1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Control yield (kg/ha)</a:t>
                </a:r>
              </a:p>
            </c:rich>
          </c:tx>
          <c:layout>
            <c:manualLayout>
              <c:xMode val="edge"/>
              <c:yMode val="edge"/>
              <c:x val="0.25248653128885207"/>
              <c:y val="0.92960629921259841"/>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410722976"/>
        <c:crosses val="autoZero"/>
        <c:crossBetween val="midCat"/>
      </c:valAx>
      <c:valAx>
        <c:axId val="4107229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Response ratio</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00"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4107330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GB"/>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35806050559469"/>
          <c:y val="3.7453703703703718E-2"/>
          <c:w val="0.75132615002072112"/>
          <c:h val="0.83604950422863811"/>
        </c:manualLayout>
      </c:layout>
      <c:scatterChart>
        <c:scatterStyle val="lineMarker"/>
        <c:varyColors val="0"/>
        <c:ser>
          <c:idx val="2"/>
          <c:order val="0"/>
          <c:spPr>
            <a:ln w="25400" cap="rnd">
              <a:noFill/>
              <a:round/>
            </a:ln>
            <a:effectLst/>
          </c:spPr>
          <c:marker>
            <c:symbol val="circle"/>
            <c:size val="5"/>
            <c:spPr>
              <a:noFill/>
              <a:ln w="9525">
                <a:solidFill>
                  <a:srgbClr val="0000FF"/>
                </a:solidFill>
              </a:ln>
              <a:effectLst/>
            </c:spPr>
          </c:marker>
          <c:dPt>
            <c:idx val="0"/>
            <c:marker>
              <c:symbol val="circle"/>
              <c:size val="5"/>
              <c:spPr>
                <a:solidFill>
                  <a:srgbClr val="FF0000"/>
                </a:solidFill>
                <a:ln w="9525">
                  <a:solidFill>
                    <a:srgbClr val="FF0000"/>
                  </a:solidFill>
                </a:ln>
                <a:effectLst/>
              </c:spPr>
            </c:marker>
            <c:bubble3D val="0"/>
            <c:extLst>
              <c:ext xmlns:c16="http://schemas.microsoft.com/office/drawing/2014/chart" uri="{C3380CC4-5D6E-409C-BE32-E72D297353CC}">
                <c16:uniqueId val="{00000001-68E8-48ED-B349-3BF4B6102AFD}"/>
              </c:ext>
            </c:extLst>
          </c:dPt>
          <c:xVal>
            <c:numRef>
              <c:f>Sheet1!$AD$2:$AD$32</c:f>
              <c:numCache>
                <c:formatCode>General</c:formatCode>
                <c:ptCount val="31"/>
                <c:pt idx="0">
                  <c:v>2465</c:v>
                </c:pt>
                <c:pt idx="1">
                  <c:v>2678</c:v>
                </c:pt>
                <c:pt idx="2">
                  <c:v>2765</c:v>
                </c:pt>
                <c:pt idx="3">
                  <c:v>3643</c:v>
                </c:pt>
                <c:pt idx="4">
                  <c:v>2340</c:v>
                </c:pt>
                <c:pt idx="5">
                  <c:v>3643</c:v>
                </c:pt>
                <c:pt idx="6">
                  <c:v>2765</c:v>
                </c:pt>
                <c:pt idx="7">
                  <c:v>2678</c:v>
                </c:pt>
                <c:pt idx="8">
                  <c:v>3561</c:v>
                </c:pt>
                <c:pt idx="9">
                  <c:v>2300</c:v>
                </c:pt>
                <c:pt idx="10">
                  <c:v>1764</c:v>
                </c:pt>
                <c:pt idx="11">
                  <c:v>2465</c:v>
                </c:pt>
                <c:pt idx="12">
                  <c:v>2340</c:v>
                </c:pt>
                <c:pt idx="13">
                  <c:v>2100</c:v>
                </c:pt>
                <c:pt idx="14">
                  <c:v>2100</c:v>
                </c:pt>
                <c:pt idx="15">
                  <c:v>1450</c:v>
                </c:pt>
                <c:pt idx="16">
                  <c:v>2300</c:v>
                </c:pt>
                <c:pt idx="17">
                  <c:v>1520</c:v>
                </c:pt>
                <c:pt idx="18">
                  <c:v>1600</c:v>
                </c:pt>
                <c:pt idx="19">
                  <c:v>1764</c:v>
                </c:pt>
                <c:pt idx="20">
                  <c:v>1520</c:v>
                </c:pt>
                <c:pt idx="21">
                  <c:v>1520</c:v>
                </c:pt>
                <c:pt idx="22">
                  <c:v>2100</c:v>
                </c:pt>
                <c:pt idx="23">
                  <c:v>1400</c:v>
                </c:pt>
                <c:pt idx="24">
                  <c:v>1450</c:v>
                </c:pt>
                <c:pt idx="25">
                  <c:v>1520</c:v>
                </c:pt>
                <c:pt idx="26">
                  <c:v>1450</c:v>
                </c:pt>
                <c:pt idx="27">
                  <c:v>1400</c:v>
                </c:pt>
                <c:pt idx="28">
                  <c:v>1200</c:v>
                </c:pt>
                <c:pt idx="29">
                  <c:v>1450</c:v>
                </c:pt>
                <c:pt idx="30">
                  <c:v>1600</c:v>
                </c:pt>
              </c:numCache>
            </c:numRef>
          </c:xVal>
          <c:yVal>
            <c:numRef>
              <c:f>Sheet1!$AG$2:$AG$32</c:f>
              <c:numCache>
                <c:formatCode>0.0</c:formatCode>
                <c:ptCount val="31"/>
                <c:pt idx="0">
                  <c:v>-19.458333333333332</c:v>
                </c:pt>
                <c:pt idx="1">
                  <c:v>0.93333333333333335</c:v>
                </c:pt>
                <c:pt idx="2">
                  <c:v>1.2083333333333333</c:v>
                </c:pt>
                <c:pt idx="3">
                  <c:v>3.18</c:v>
                </c:pt>
                <c:pt idx="4">
                  <c:v>3.0833333333333335</c:v>
                </c:pt>
                <c:pt idx="5">
                  <c:v>17.677083333333332</c:v>
                </c:pt>
                <c:pt idx="6">
                  <c:v>10.433333333333334</c:v>
                </c:pt>
                <c:pt idx="7">
                  <c:v>10.146666666666667</c:v>
                </c:pt>
                <c:pt idx="8">
                  <c:v>21.96875</c:v>
                </c:pt>
                <c:pt idx="9">
                  <c:v>9.8666666666666671</c:v>
                </c:pt>
                <c:pt idx="10">
                  <c:v>9.7166666666666668</c:v>
                </c:pt>
                <c:pt idx="11">
                  <c:v>10.966666666666667</c:v>
                </c:pt>
                <c:pt idx="12">
                  <c:v>12.8</c:v>
                </c:pt>
                <c:pt idx="13">
                  <c:v>14.916666666666666</c:v>
                </c:pt>
                <c:pt idx="14">
                  <c:v>13.066666666666666</c:v>
                </c:pt>
                <c:pt idx="15">
                  <c:v>13.416666666666666</c:v>
                </c:pt>
                <c:pt idx="16">
                  <c:v>27.083333333333332</c:v>
                </c:pt>
                <c:pt idx="17">
                  <c:v>20.166666666666668</c:v>
                </c:pt>
                <c:pt idx="18">
                  <c:v>18.333333333333332</c:v>
                </c:pt>
                <c:pt idx="19">
                  <c:v>17.04</c:v>
                </c:pt>
                <c:pt idx="20">
                  <c:v>19.333333333333332</c:v>
                </c:pt>
                <c:pt idx="21">
                  <c:v>17.133333333333333</c:v>
                </c:pt>
                <c:pt idx="22">
                  <c:v>37.395833333333336</c:v>
                </c:pt>
                <c:pt idx="23">
                  <c:v>17.266666666666666</c:v>
                </c:pt>
                <c:pt idx="24">
                  <c:v>18.066666666666666</c:v>
                </c:pt>
                <c:pt idx="25">
                  <c:v>19.2</c:v>
                </c:pt>
                <c:pt idx="26">
                  <c:v>19.8</c:v>
                </c:pt>
                <c:pt idx="27">
                  <c:v>30.208333333333332</c:v>
                </c:pt>
                <c:pt idx="28">
                  <c:v>29.166666666666668</c:v>
                </c:pt>
                <c:pt idx="29">
                  <c:v>36.979166666666664</c:v>
                </c:pt>
                <c:pt idx="30">
                  <c:v>51.458333333333336</c:v>
                </c:pt>
              </c:numCache>
            </c:numRef>
          </c:yVal>
          <c:smooth val="0"/>
          <c:extLst>
            <c:ext xmlns:c16="http://schemas.microsoft.com/office/drawing/2014/chart" uri="{C3380CC4-5D6E-409C-BE32-E72D297353CC}">
              <c16:uniqueId val="{00000000-68E8-48ED-B349-3BF4B6102AFD}"/>
            </c:ext>
          </c:extLst>
        </c:ser>
        <c:dLbls>
          <c:showLegendKey val="0"/>
          <c:showVal val="0"/>
          <c:showCatName val="0"/>
          <c:showSerName val="0"/>
          <c:showPercent val="0"/>
          <c:showBubbleSize val="0"/>
        </c:dLbls>
        <c:axId val="410733056"/>
        <c:axId val="410722976"/>
      </c:scatterChart>
      <c:valAx>
        <c:axId val="410733056"/>
        <c:scaling>
          <c:orientation val="minMax"/>
          <c:min val="1000"/>
        </c:scaling>
        <c:delete val="0"/>
        <c:axPos val="b"/>
        <c:majorGridlines>
          <c:spPr>
            <a:ln w="9525" cap="flat" cmpd="sng" algn="ctr">
              <a:solidFill>
                <a:schemeClr val="tx1">
                  <a:lumMod val="15000"/>
                  <a:lumOff val="85000"/>
                </a:schemeClr>
              </a:solidFill>
              <a:round/>
            </a:ln>
            <a:effectLst/>
          </c:spPr>
        </c:majorGridlines>
        <c:title>
          <c:tx>
            <c:rich>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Control yield (kg/ha)</a:t>
                </a:r>
              </a:p>
            </c:rich>
          </c:tx>
          <c:layout>
            <c:manualLayout>
              <c:xMode val="edge"/>
              <c:yMode val="edge"/>
              <c:x val="0.43231124234470686"/>
              <c:y val="0.91108778069407992"/>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General" sourceLinked="1"/>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410722976"/>
        <c:crosses val="autoZero"/>
        <c:crossBetween val="midCat"/>
      </c:valAx>
      <c:valAx>
        <c:axId val="4107229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r>
                  <a:rPr lang="en-US"/>
                  <a:t>AEN</a:t>
                </a: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solidFill>
                  <a:latin typeface="+mn-lt"/>
                  <a:ea typeface="+mn-ea"/>
                  <a:cs typeface="+mn-cs"/>
                </a:defRPr>
              </a:pPr>
              <a:endParaRPr lang="en-US"/>
            </a:p>
          </c:txPr>
        </c:title>
        <c:numFmt formatCode="0" sourceLinked="0"/>
        <c:majorTickMark val="none"/>
        <c:minorTickMark val="none"/>
        <c:tickLblPos val="nextTo"/>
        <c:spPr>
          <a:noFill/>
          <a:ln w="9525" cap="flat" cmpd="sng" algn="ctr">
            <a:solidFill>
              <a:schemeClr val="tx1">
                <a:lumMod val="25000"/>
                <a:lumOff val="7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US"/>
          </a:p>
        </c:txPr>
        <c:crossAx val="410733056"/>
        <c:crosses val="autoZero"/>
        <c:crossBetween val="midCat"/>
      </c:valAx>
      <c:spPr>
        <a:noFill/>
        <a:ln>
          <a:noFill/>
        </a:ln>
        <a:effectLst/>
      </c:spPr>
    </c:plotArea>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solidFill>
            <a:schemeClr val="tx1"/>
          </a:solidFill>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40">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19050"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spPr>
      <a:ln w="9525" cap="flat" cmpd="sng" algn="ctr">
        <a:solidFill>
          <a:schemeClr val="tx1">
            <a:lumMod val="25000"/>
            <a:lumOff val="75000"/>
          </a:schemeClr>
        </a:solidFill>
        <a:round/>
      </a:ln>
    </cs:spPr>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44E7BDD-69F2-4576-9694-E36B260A9ADC}" type="datetimeFigureOut">
              <a:rPr lang="en-US" smtClean="0"/>
              <a:t>3/23/2025</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1B3194-A29C-4066-AC3D-4A5D10404B6E}" type="slidenum">
              <a:rPr lang="en-US" smtClean="0"/>
              <a:t>‹#›</a:t>
            </a:fld>
            <a:endParaRPr lang="en-US"/>
          </a:p>
        </p:txBody>
      </p:sp>
    </p:spTree>
    <p:extLst>
      <p:ext uri="{BB962C8B-B14F-4D97-AF65-F5344CB8AC3E}">
        <p14:creationId xmlns:p14="http://schemas.microsoft.com/office/powerpoint/2010/main" val="1284351580"/>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3" Type="http://schemas.openxmlformats.org/officeDocument/2006/relationships/hyperlink" Target="https://doi.org/10.1016/j.jclinepi.2010.11.022" TargetMode="External"/><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3" Type="http://schemas.openxmlformats.org/officeDocument/2006/relationships/hyperlink" Target="https://doi.org/10.1016/j.jclinepi.2010.11.022" TargetMode="External"/><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80.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3" Type="http://schemas.openxmlformats.org/officeDocument/2006/relationships/hyperlink" Target="https://doi.org/10.1016/j.jclinepi.2010.11.022" TargetMode="External"/><Relationship Id="rId2" Type="http://schemas.openxmlformats.org/officeDocument/2006/relationships/slide" Target="../slides/slide8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3" Type="http://schemas.openxmlformats.org/officeDocument/2006/relationships/hyperlink" Target="https://doi.org/10.1016/j.jclinepi.2010.11.022" TargetMode="External"/><Relationship Id="rId2" Type="http://schemas.openxmlformats.org/officeDocument/2006/relationships/slide" Target="../slides/slide85.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86.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s://doi.org/10.7326/0003-4819-142-12_part_2-200506211-00005" TargetMode="External"/><Relationship Id="rId2" Type="http://schemas.openxmlformats.org/officeDocument/2006/relationships/slide" Target="../slides/slide22.xml"/><Relationship Id="rId1" Type="http://schemas.openxmlformats.org/officeDocument/2006/relationships/notesMaster" Target="../notesMasters/notesMaster1.xml"/><Relationship Id="rId5" Type="http://schemas.openxmlformats.org/officeDocument/2006/relationships/hyperlink" Target="https://doi.org/10.7326/0003-4819-127-11-199712010-00008" TargetMode="External"/><Relationship Id="rId4" Type="http://schemas.openxmlformats.org/officeDocument/2006/relationships/hyperlink" Target="http://www.ncbi.nlm.nih.gov/pubmed/15968030" TargetMode="Externa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s://doi.org/10.1016/s0749-3797(01)00261-6" TargetMode="External"/><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Rectangle 7">
            <a:extLst>
              <a:ext uri="{FF2B5EF4-FFF2-40B4-BE49-F238E27FC236}">
                <a16:creationId xmlns:a16="http://schemas.microsoft.com/office/drawing/2014/main" id="{6D738947-432A-EF4E-E039-35A452BD816C}"/>
              </a:ext>
            </a:extLst>
          </p:cNvPr>
          <p:cNvSpPr txBox="1">
            <a:spLocks noGrp="1" noChangeArrowheads="1"/>
          </p:cNvSpPr>
          <p:nvPr/>
        </p:nvSpPr>
        <p:spPr bwMode="auto">
          <a:xfrm>
            <a:off x="3971925" y="8831263"/>
            <a:ext cx="3036888" cy="463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3166" tIns="46583" rIns="93166" bIns="46583" anchor="b"/>
          <a:lstStyle>
            <a:lvl1pPr defTabSz="930275">
              <a:spcBef>
                <a:spcPct val="30000"/>
              </a:spcBef>
              <a:defRPr sz="1200">
                <a:solidFill>
                  <a:schemeClr val="tx1"/>
                </a:solidFill>
                <a:latin typeface="Times New Roman" panose="02020603050405020304" pitchFamily="18" charset="0"/>
                <a:ea typeface="MS PGothic" panose="020B0600070205080204" pitchFamily="34" charset="-128"/>
              </a:defRPr>
            </a:lvl1pPr>
            <a:lvl2pPr marL="742950" indent="-285750" defTabSz="930275">
              <a:spcBef>
                <a:spcPct val="30000"/>
              </a:spcBef>
              <a:defRPr sz="1200">
                <a:solidFill>
                  <a:schemeClr val="tx1"/>
                </a:solidFill>
                <a:latin typeface="Times New Roman" panose="02020603050405020304" pitchFamily="18" charset="0"/>
                <a:ea typeface="MS PGothic" panose="020B0600070205080204" pitchFamily="34" charset="-128"/>
              </a:defRPr>
            </a:lvl2pPr>
            <a:lvl3pPr marL="11430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3pPr>
            <a:lvl4pPr marL="16002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4pPr>
            <a:lvl5pPr marL="2057400" indent="-228600" defTabSz="930275">
              <a:spcBef>
                <a:spcPct val="30000"/>
              </a:spcBef>
              <a:defRPr sz="1200">
                <a:solidFill>
                  <a:schemeClr val="tx1"/>
                </a:solidFill>
                <a:latin typeface="Times New Roman" panose="02020603050405020304" pitchFamily="18" charset="0"/>
                <a:ea typeface="MS PGothic" panose="020B0600070205080204" pitchFamily="34" charset="-128"/>
              </a:defRPr>
            </a:lvl5pPr>
            <a:lvl6pPr marL="25146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6pPr>
            <a:lvl7pPr marL="29718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7pPr>
            <a:lvl8pPr marL="34290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8pPr>
            <a:lvl9pPr marL="3886200" indent="-228600" defTabSz="930275" eaLnBrk="0" fontAlgn="base" hangingPunct="0">
              <a:spcBef>
                <a:spcPct val="30000"/>
              </a:spcBef>
              <a:spcAft>
                <a:spcPct val="0"/>
              </a:spcAft>
              <a:defRPr sz="1200">
                <a:solidFill>
                  <a:schemeClr val="tx1"/>
                </a:solidFill>
                <a:latin typeface="Times New Roman" panose="02020603050405020304" pitchFamily="18" charset="0"/>
                <a:ea typeface="MS PGothic" panose="020B0600070205080204" pitchFamily="34" charset="-128"/>
              </a:defRPr>
            </a:lvl9pPr>
          </a:lstStyle>
          <a:p>
            <a:pPr algn="r" eaLnBrk="1" hangingPunct="1">
              <a:spcBef>
                <a:spcPct val="0"/>
              </a:spcBef>
            </a:pPr>
            <a:endParaRPr lang="en-US" altLang="en-US">
              <a:latin typeface="Arial" panose="020B0604020202020204" pitchFamily="34" charset="0"/>
            </a:endParaRPr>
          </a:p>
        </p:txBody>
      </p:sp>
      <p:sp>
        <p:nvSpPr>
          <p:cNvPr id="17411" name="Rectangle 2">
            <a:extLst>
              <a:ext uri="{FF2B5EF4-FFF2-40B4-BE49-F238E27FC236}">
                <a16:creationId xmlns:a16="http://schemas.microsoft.com/office/drawing/2014/main" id="{29C66D35-1BE5-1378-EE4F-F7B5E99AA55C}"/>
              </a:ext>
            </a:extLst>
          </p:cNvPr>
          <p:cNvSpPr>
            <a:spLocks noGrp="1" noRot="1" noChangeAspect="1" noChangeArrowheads="1" noTextEdit="1"/>
          </p:cNvSpPr>
          <p:nvPr>
            <p:ph type="sldImg"/>
          </p:nvPr>
        </p:nvSpPr>
        <p:spPr>
          <a:xfrm>
            <a:off x="1181100" y="698500"/>
            <a:ext cx="4649788" cy="3486150"/>
          </a:xfrm>
          <a:ln/>
        </p:spPr>
      </p:sp>
      <p:sp>
        <p:nvSpPr>
          <p:cNvPr id="17412" name="Rectangle 4">
            <a:extLst>
              <a:ext uri="{FF2B5EF4-FFF2-40B4-BE49-F238E27FC236}">
                <a16:creationId xmlns:a16="http://schemas.microsoft.com/office/drawing/2014/main" id="{7BAE7055-611A-4114-1E92-8E76CA9FCA4D}"/>
              </a:ext>
            </a:extLst>
          </p:cNvPr>
          <p:cNvSpPr>
            <a:spLocks noGrp="1" noChangeArrowheads="1"/>
          </p:cNvSpPr>
          <p:nvPr>
            <p:ph type="body" idx="1"/>
          </p:nvPr>
        </p:nvSpPr>
        <p:spPr>
          <a:xfrm>
            <a:off x="701675" y="4414838"/>
            <a:ext cx="5607050" cy="4183062"/>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80000"/>
              </a:lnSpc>
            </a:pPr>
            <a:r>
              <a:rPr lang="en-US" altLang="en-US" sz="1000" b="1"/>
              <a:t>Consider the Contribution of an Individual Study to the Body of Evidence</a:t>
            </a:r>
            <a:br>
              <a:rPr lang="en-US" altLang="en-US" sz="1000" b="1"/>
            </a:br>
            <a:br>
              <a:rPr lang="en-US" altLang="en-US" sz="1000" b="1"/>
            </a:br>
            <a:r>
              <a:rPr lang="en-US" altLang="en-US" sz="1000"/>
              <a:t>The quality or internal validity of a study (i.e., limitations of study design and conduct) is one of several ways in which an individual study can contribute to the body of evidence. When evaluating the strength of the entire body of evidence (see the module, </a:t>
            </a:r>
            <a:r>
              <a:rPr lang="ja-JP" altLang="en-US" sz="1000"/>
              <a:t>“</a:t>
            </a:r>
            <a:r>
              <a:rPr lang="en-US" altLang="ja-JP" sz="1000"/>
              <a:t>Grading the Strength of Evidence</a:t>
            </a:r>
            <a:r>
              <a:rPr lang="ja-JP" altLang="en-US" sz="1000"/>
              <a:t>”</a:t>
            </a:r>
            <a:r>
              <a:rPr lang="en-US" altLang="ja-JP" sz="1000"/>
              <a:t>), the quality of the study and the type of design influence the evaluation of the risk of systematic bias and inferential error for the entire body of evidence. The size of the study could result in nonsystematic or random error; it influences considerations of precision of the body of evidence. The direction and magnitude of the results influence considerations of consistency of the body of evidence. The use of indirect comparisons rather than direct comparisons, or surrogate outcomes rather than health outcomes, can influence the directness of the body of evidence. The relevance of the results to the key questions influences considerations of applicability or generalizability of the body of evidence.</a:t>
            </a:r>
          </a:p>
          <a:p>
            <a:pPr>
              <a:lnSpc>
                <a:spcPct val="80000"/>
              </a:lnSpc>
            </a:pPr>
            <a:endParaRPr lang="en-US" altLang="en-US" sz="1000"/>
          </a:p>
          <a:p>
            <a:pPr>
              <a:lnSpc>
                <a:spcPct val="80000"/>
              </a:lnSpc>
            </a:pPr>
            <a:r>
              <a:rPr lang="en-US" altLang="en-US" sz="1000" b="1"/>
              <a:t>Reference:</a:t>
            </a:r>
            <a:br>
              <a:rPr lang="en-US" altLang="en-US" sz="1000" b="1"/>
            </a:br>
            <a:r>
              <a:rPr lang="en-US" altLang="en-US" sz="1000"/>
              <a:t>Owens DK, Lohr KN, Atkins D, Treadwell JR, Reston JT, Bass EB, Chang S, Helfand M. AHRQ series paper 5: grading the strength of a body of evidence when comparing medical interventions--agency for healthcare research and quality and the effective health-care program. </a:t>
            </a:r>
            <a:r>
              <a:rPr lang="en-US" altLang="en-US" sz="1000" i="1"/>
              <a:t>J Clin Epidemiol</a:t>
            </a:r>
            <a:r>
              <a:rPr lang="en-US" altLang="en-US" sz="1000"/>
              <a:t>. 2010 May;63(5):513-23. doi: 10.1016/j.jclinepi.2009.03.009. PMID: 19595577</a:t>
            </a:r>
          </a:p>
        </p:txBody>
      </p:sp>
    </p:spTree>
    <p:extLst>
      <p:ext uri="{BB962C8B-B14F-4D97-AF65-F5344CB8AC3E}">
        <p14:creationId xmlns:p14="http://schemas.microsoft.com/office/powerpoint/2010/main" val="320889855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31CEB54A-0A42-30A5-3FCE-4E041090D9B1}"/>
              </a:ext>
            </a:extLst>
          </p:cNvPr>
          <p:cNvSpPr>
            <a:spLocks noGrp="1" noChangeArrowheads="1"/>
          </p:cNvSpPr>
          <p:nvPr>
            <p:ph type="body" idx="1"/>
          </p:nvPr>
        </p:nvSpPr>
        <p:spPr>
          <a:xfrm>
            <a:off x="935038" y="4398963"/>
            <a:ext cx="5140325" cy="41656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7" tIns="46475" rIns="92947" bIns="46475"/>
          <a:lstStyle/>
          <a:p>
            <a:r>
              <a:rPr lang="en-US" altLang="en-US" b="1"/>
              <a:t>Other Consideration for Setting Criteria</a:t>
            </a:r>
            <a:br>
              <a:rPr lang="en-US" altLang="en-US" b="1"/>
            </a:br>
            <a:br>
              <a:rPr lang="en-US" altLang="en-US" b="1"/>
            </a:br>
            <a:r>
              <a:rPr lang="en-US" altLang="en-US"/>
              <a:t>Other potential considerations are the inclusion of specific study designs, studies published in foreign languages, and studies from other countries (those published in English); the use of grey or fugitive literature; and whether dates of publication should be limited (e.g., to include only studies published after a certain year if that marks a point at which practice changed, a new technique emerged, or a new medication was developed). </a:t>
            </a:r>
          </a:p>
        </p:txBody>
      </p:sp>
      <p:sp>
        <p:nvSpPr>
          <p:cNvPr id="32771" name="Rectangle 3">
            <a:extLst>
              <a:ext uri="{FF2B5EF4-FFF2-40B4-BE49-F238E27FC236}">
                <a16:creationId xmlns:a16="http://schemas.microsoft.com/office/drawing/2014/main" id="{FD6372EA-1629-764C-7B22-DC0C60DDA117}"/>
              </a:ext>
            </a:extLst>
          </p:cNvPr>
          <p:cNvSpPr>
            <a:spLocks noGrp="1" noRot="1" noChangeAspect="1" noChangeArrowheads="1" noTextEdit="1"/>
          </p:cNvSpPr>
          <p:nvPr>
            <p:ph type="sldImg"/>
          </p:nvPr>
        </p:nvSpPr>
        <p:spPr>
          <a:xfrm>
            <a:off x="1182688" y="619125"/>
            <a:ext cx="4646612" cy="3484563"/>
          </a:xfrm>
          <a:ln/>
        </p:spPr>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D4A1415-5EC4-AB69-1A79-33A34E2B883B}"/>
            </a:ext>
          </a:extLst>
        </p:cNvPr>
        <p:cNvGrpSpPr/>
        <p:nvPr/>
      </p:nvGrpSpPr>
      <p:grpSpPr>
        <a:xfrm>
          <a:off x="0" y="0"/>
          <a:ext cx="0" cy="0"/>
          <a:chOff x="0" y="0"/>
          <a:chExt cx="0" cy="0"/>
        </a:xfrm>
      </p:grpSpPr>
      <p:sp>
        <p:nvSpPr>
          <p:cNvPr id="32770" name="Rectangle 2">
            <a:extLst>
              <a:ext uri="{FF2B5EF4-FFF2-40B4-BE49-F238E27FC236}">
                <a16:creationId xmlns:a16="http://schemas.microsoft.com/office/drawing/2014/main" id="{8B99C5C4-698D-68CB-7D74-AFB03C1420E8}"/>
              </a:ext>
            </a:extLst>
          </p:cNvPr>
          <p:cNvSpPr>
            <a:spLocks noGrp="1" noChangeArrowheads="1"/>
          </p:cNvSpPr>
          <p:nvPr>
            <p:ph type="body" idx="1"/>
          </p:nvPr>
        </p:nvSpPr>
        <p:spPr>
          <a:xfrm>
            <a:off x="935038" y="4398963"/>
            <a:ext cx="5140325" cy="4165600"/>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947" tIns="46475" rIns="92947" bIns="46475"/>
          <a:lstStyle/>
          <a:p>
            <a:r>
              <a:rPr lang="en-US" altLang="en-US" b="1"/>
              <a:t>Other Consideration for Setting Criteria</a:t>
            </a:r>
            <a:br>
              <a:rPr lang="en-US" altLang="en-US" b="1"/>
            </a:br>
            <a:br>
              <a:rPr lang="en-US" altLang="en-US" b="1"/>
            </a:br>
            <a:r>
              <a:rPr lang="en-US" altLang="en-US"/>
              <a:t>Other potential considerations are the inclusion of specific study designs, studies published in foreign languages, and studies from other countries (those published in English); the use of grey or fugitive literature; and whether dates of publication should be limited (e.g., to include only studies published after a certain year if that marks a point at which practice changed, a new technique emerged, or a new medication was developed). </a:t>
            </a:r>
          </a:p>
        </p:txBody>
      </p:sp>
      <p:sp>
        <p:nvSpPr>
          <p:cNvPr id="32771" name="Rectangle 3">
            <a:extLst>
              <a:ext uri="{FF2B5EF4-FFF2-40B4-BE49-F238E27FC236}">
                <a16:creationId xmlns:a16="http://schemas.microsoft.com/office/drawing/2014/main" id="{BC513F1D-A064-2A47-3114-8A7281D35750}"/>
              </a:ext>
            </a:extLst>
          </p:cNvPr>
          <p:cNvSpPr>
            <a:spLocks noGrp="1" noRot="1" noChangeAspect="1" noChangeArrowheads="1" noTextEdit="1"/>
          </p:cNvSpPr>
          <p:nvPr>
            <p:ph type="sldImg"/>
          </p:nvPr>
        </p:nvSpPr>
        <p:spPr>
          <a:xfrm>
            <a:off x="1182688" y="619125"/>
            <a:ext cx="4646612" cy="3484563"/>
          </a:xfrm>
          <a:ln/>
        </p:spPr>
      </p:sp>
    </p:spTree>
    <p:extLst>
      <p:ext uri="{BB962C8B-B14F-4D97-AF65-F5344CB8AC3E}">
        <p14:creationId xmlns:p14="http://schemas.microsoft.com/office/powerpoint/2010/main" val="156034084"/>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70" name="Rectangle 2">
            <a:extLst>
              <a:ext uri="{FF2B5EF4-FFF2-40B4-BE49-F238E27FC236}">
                <a16:creationId xmlns:a16="http://schemas.microsoft.com/office/drawing/2014/main" id="{B5E29160-7805-7AA7-789C-B9D8CE4EA979}"/>
              </a:ext>
            </a:extLst>
          </p:cNvPr>
          <p:cNvSpPr>
            <a:spLocks noGrp="1" noRot="1" noChangeAspect="1" noChangeArrowheads="1" noTextEdit="1"/>
          </p:cNvSpPr>
          <p:nvPr>
            <p:ph type="sldImg"/>
          </p:nvPr>
        </p:nvSpPr>
        <p:spPr>
          <a:ln/>
        </p:spPr>
      </p:sp>
      <p:sp>
        <p:nvSpPr>
          <p:cNvPr id="32771" name="Rectangle 3">
            <a:extLst>
              <a:ext uri="{FF2B5EF4-FFF2-40B4-BE49-F238E27FC236}">
                <a16:creationId xmlns:a16="http://schemas.microsoft.com/office/drawing/2014/main" id="{379A9775-FEC6-958F-2E08-77D3B7ECC1E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altLang="en-US" sz="1000" b="1"/>
              <a:t>Boolean Operators Help To Balance Precision and Recall</a:t>
            </a:r>
            <a:br>
              <a:rPr lang="en-US" altLang="en-US" sz="1000" b="1"/>
            </a:br>
            <a:br>
              <a:rPr lang="en-US" altLang="en-US" sz="1000" b="1"/>
            </a:br>
            <a:r>
              <a:rPr lang="en-US" altLang="en-US" sz="1000"/>
              <a:t>When conducting a search, Boolean operators are very important in the quest for balancing precision and recall. The term </a:t>
            </a:r>
            <a:r>
              <a:rPr lang="ja-JP" altLang="en-US" sz="1000"/>
              <a:t>“</a:t>
            </a:r>
            <a:r>
              <a:rPr lang="en-US" altLang="ja-JP" sz="1000"/>
              <a:t>OR</a:t>
            </a:r>
            <a:r>
              <a:rPr lang="ja-JP" altLang="en-US" sz="1000"/>
              <a:t>”</a:t>
            </a:r>
            <a:r>
              <a:rPr lang="en-US" altLang="ja-JP" sz="1000"/>
              <a:t> makes the search broader, whereas </a:t>
            </a:r>
            <a:r>
              <a:rPr lang="ja-JP" altLang="en-US" sz="1000"/>
              <a:t>“</a:t>
            </a:r>
            <a:r>
              <a:rPr lang="en-US" altLang="ja-JP" sz="1000"/>
              <a:t>AND</a:t>
            </a:r>
            <a:r>
              <a:rPr lang="ja-JP" altLang="en-US" sz="1000"/>
              <a:t>”</a:t>
            </a:r>
            <a:r>
              <a:rPr lang="en-US" altLang="ja-JP" sz="1000"/>
              <a:t> makes the search more selective. Searching for studies of </a:t>
            </a:r>
            <a:r>
              <a:rPr lang="ja-JP" altLang="en-US" sz="1000"/>
              <a:t>“</a:t>
            </a:r>
            <a:r>
              <a:rPr lang="en-US" altLang="ja-JP" sz="1000"/>
              <a:t>men OR women</a:t>
            </a:r>
            <a:r>
              <a:rPr lang="ja-JP" altLang="en-US" sz="1000"/>
              <a:t>”</a:t>
            </a:r>
            <a:r>
              <a:rPr lang="en-US" altLang="ja-JP" sz="1000"/>
              <a:t> would yield studies with men alone, women alone, or both men and women, whereas searching for </a:t>
            </a:r>
            <a:r>
              <a:rPr lang="ja-JP" altLang="en-US" sz="1000"/>
              <a:t>“</a:t>
            </a:r>
            <a:r>
              <a:rPr lang="en-US" altLang="ja-JP" sz="1000"/>
              <a:t>men AND women</a:t>
            </a:r>
            <a:r>
              <a:rPr lang="ja-JP" altLang="en-US" sz="1000"/>
              <a:t>”</a:t>
            </a:r>
            <a:r>
              <a:rPr lang="en-US" altLang="ja-JP" sz="1000"/>
              <a:t> would only yield citations with both men and women.</a:t>
            </a:r>
            <a:br>
              <a:rPr lang="en-US" altLang="ja-JP" sz="1000"/>
            </a:br>
            <a:br>
              <a:rPr lang="en-US" altLang="ja-JP" sz="1000"/>
            </a:br>
            <a:r>
              <a:rPr lang="en-US" altLang="ja-JP" sz="1000"/>
              <a:t>The operator </a:t>
            </a:r>
            <a:r>
              <a:rPr lang="ja-JP" altLang="en-US" sz="1000"/>
              <a:t>“</a:t>
            </a:r>
            <a:r>
              <a:rPr lang="en-US" altLang="ja-JP" sz="1000"/>
              <a:t>/</a:t>
            </a:r>
            <a:r>
              <a:rPr lang="ja-JP" altLang="en-US" sz="1000"/>
              <a:t>”</a:t>
            </a:r>
            <a:r>
              <a:rPr lang="en-US" altLang="ja-JP" sz="1000"/>
              <a:t> searches for all subheadings. Because subheadings are generally imprecise, accepting all subheadings prevents a drop in recall. </a:t>
            </a:r>
          </a:p>
          <a:p>
            <a:pPr>
              <a:lnSpc>
                <a:spcPct val="90000"/>
              </a:lnSpc>
            </a:pPr>
            <a:r>
              <a:rPr lang="ja-JP" altLang="en-US" sz="1000"/>
              <a:t>“</a:t>
            </a:r>
            <a:r>
              <a:rPr lang="en-US" altLang="ja-JP" sz="1000"/>
              <a:t>Adj</a:t>
            </a:r>
            <a:r>
              <a:rPr lang="ja-JP" altLang="en-US" sz="1000"/>
              <a:t>”</a:t>
            </a:r>
            <a:r>
              <a:rPr lang="en-US" altLang="ja-JP" sz="1000"/>
              <a:t> is a very important and underutilized operator. For example, searching for </a:t>
            </a:r>
            <a:r>
              <a:rPr lang="ja-JP" altLang="en-US" sz="1000"/>
              <a:t>“</a:t>
            </a:r>
            <a:r>
              <a:rPr lang="en-US" altLang="ja-JP" sz="1000"/>
              <a:t>heart adj failure</a:t>
            </a:r>
            <a:r>
              <a:rPr lang="ja-JP" altLang="en-US" sz="1000"/>
              <a:t>”</a:t>
            </a:r>
            <a:r>
              <a:rPr lang="en-US" altLang="ja-JP" sz="1000"/>
              <a:t> would find citations only where the term </a:t>
            </a:r>
            <a:r>
              <a:rPr lang="ja-JP" altLang="en-US" sz="1000"/>
              <a:t>“</a:t>
            </a:r>
            <a:r>
              <a:rPr lang="en-US" altLang="ja-JP" sz="1000"/>
              <a:t>heart</a:t>
            </a:r>
            <a:r>
              <a:rPr lang="ja-JP" altLang="en-US" sz="1000"/>
              <a:t>”</a:t>
            </a:r>
            <a:r>
              <a:rPr lang="en-US" altLang="ja-JP" sz="1000"/>
              <a:t> appears next to </a:t>
            </a:r>
            <a:r>
              <a:rPr lang="ja-JP" altLang="en-US" sz="1000"/>
              <a:t>“</a:t>
            </a:r>
            <a:r>
              <a:rPr lang="en-US" altLang="ja-JP" sz="1000"/>
              <a:t>failure</a:t>
            </a:r>
            <a:r>
              <a:rPr lang="ja-JP" altLang="en-US" sz="1000"/>
              <a:t>”</a:t>
            </a:r>
            <a:r>
              <a:rPr lang="en-US" altLang="ja-JP" sz="1000"/>
              <a:t> and would eliminate citations where </a:t>
            </a:r>
            <a:r>
              <a:rPr lang="ja-JP" altLang="en-US" sz="1000"/>
              <a:t>“</a:t>
            </a:r>
            <a:r>
              <a:rPr lang="en-US" altLang="ja-JP" sz="1000"/>
              <a:t>heart</a:t>
            </a:r>
            <a:r>
              <a:rPr lang="ja-JP" altLang="en-US" sz="1000"/>
              <a:t>”</a:t>
            </a:r>
            <a:r>
              <a:rPr lang="en-US" altLang="ja-JP" sz="1000"/>
              <a:t> appears in the first sentence and </a:t>
            </a:r>
            <a:r>
              <a:rPr lang="ja-JP" altLang="en-US" sz="1000"/>
              <a:t>“</a:t>
            </a:r>
            <a:r>
              <a:rPr lang="en-US" altLang="ja-JP" sz="1000"/>
              <a:t>failure</a:t>
            </a:r>
            <a:r>
              <a:rPr lang="ja-JP" altLang="en-US" sz="1000"/>
              <a:t>”</a:t>
            </a:r>
            <a:r>
              <a:rPr lang="en-US" altLang="ja-JP" sz="1000"/>
              <a:t> appears in the seventh sentence.</a:t>
            </a:r>
            <a:br>
              <a:rPr lang="en-US" altLang="ja-JP" sz="1000"/>
            </a:br>
            <a:br>
              <a:rPr lang="en-US" altLang="ja-JP" sz="1000"/>
            </a:br>
            <a:r>
              <a:rPr lang="en-US" altLang="ja-JP" sz="1000"/>
              <a:t>The operator </a:t>
            </a:r>
            <a:r>
              <a:rPr lang="ja-JP" altLang="en-US" sz="1000"/>
              <a:t>“</a:t>
            </a:r>
            <a:r>
              <a:rPr lang="en-US" altLang="ja-JP" sz="1000"/>
              <a:t>$</a:t>
            </a:r>
            <a:r>
              <a:rPr lang="ja-JP" altLang="en-US" sz="1000"/>
              <a:t>”</a:t>
            </a:r>
            <a:r>
              <a:rPr lang="en-US" altLang="ja-JP" sz="1000"/>
              <a:t> is also underutilized. It is used to truncate a word, thus allowing words that end in different ways to be found. For example, using the term </a:t>
            </a:r>
            <a:r>
              <a:rPr lang="ja-JP" altLang="en-US" sz="1000"/>
              <a:t>“</a:t>
            </a:r>
            <a:r>
              <a:rPr lang="en-US" altLang="ja-JP" sz="1000"/>
              <a:t>analy$</a:t>
            </a:r>
            <a:r>
              <a:rPr lang="ja-JP" altLang="en-US" sz="1000"/>
              <a:t>”</a:t>
            </a:r>
            <a:r>
              <a:rPr lang="en-US" altLang="ja-JP" sz="1000"/>
              <a:t> would find words like </a:t>
            </a:r>
            <a:r>
              <a:rPr lang="ja-JP" altLang="en-US" sz="1000"/>
              <a:t>“</a:t>
            </a:r>
            <a:r>
              <a:rPr lang="en-US" altLang="ja-JP" sz="1000"/>
              <a:t>analysis,</a:t>
            </a:r>
            <a:r>
              <a:rPr lang="ja-JP" altLang="en-US" sz="1000"/>
              <a:t>”</a:t>
            </a:r>
            <a:r>
              <a:rPr lang="en-US" altLang="ja-JP" sz="1000"/>
              <a:t> </a:t>
            </a:r>
            <a:r>
              <a:rPr lang="ja-JP" altLang="en-US" sz="1000"/>
              <a:t>“</a:t>
            </a:r>
            <a:r>
              <a:rPr lang="en-US" altLang="ja-JP" sz="1000"/>
              <a:t>analyses,</a:t>
            </a:r>
            <a:r>
              <a:rPr lang="ja-JP" altLang="en-US" sz="1000"/>
              <a:t>”</a:t>
            </a:r>
            <a:r>
              <a:rPr lang="en-US" altLang="ja-JP" sz="1000"/>
              <a:t> </a:t>
            </a:r>
            <a:r>
              <a:rPr lang="ja-JP" altLang="en-US" sz="1000"/>
              <a:t>“</a:t>
            </a:r>
            <a:r>
              <a:rPr lang="en-US" altLang="ja-JP" sz="1000"/>
              <a:t>analyze,</a:t>
            </a:r>
            <a:r>
              <a:rPr lang="ja-JP" altLang="en-US" sz="1000"/>
              <a:t>”</a:t>
            </a:r>
            <a:r>
              <a:rPr lang="en-US" altLang="ja-JP" sz="1000"/>
              <a:t> and </a:t>
            </a:r>
            <a:r>
              <a:rPr lang="ja-JP" altLang="en-US" sz="1000"/>
              <a:t>“</a:t>
            </a:r>
            <a:r>
              <a:rPr lang="en-US" altLang="ja-JP" sz="1000"/>
              <a:t>analyse.</a:t>
            </a:r>
            <a:r>
              <a:rPr lang="ja-JP" altLang="en-US" sz="1000"/>
              <a:t>”</a:t>
            </a:r>
            <a:r>
              <a:rPr lang="en-US" altLang="ja-JP" sz="1000"/>
              <a:t> Do not truncate too early; </a:t>
            </a:r>
            <a:r>
              <a:rPr lang="ja-JP" altLang="en-US" sz="1000"/>
              <a:t>“</a:t>
            </a:r>
            <a:r>
              <a:rPr lang="en-US" altLang="ja-JP" sz="1000"/>
              <a:t>anal$</a:t>
            </a:r>
            <a:r>
              <a:rPr lang="ja-JP" altLang="en-US" sz="1000"/>
              <a:t>”</a:t>
            </a:r>
            <a:r>
              <a:rPr lang="en-US" altLang="ja-JP" sz="1000"/>
              <a:t> will pick up all of these terms plus terms related to anal, anal retentive, anal fistula, and all the other terms would now be in your search results, thus reducing precision.</a:t>
            </a:r>
            <a:br>
              <a:rPr lang="en-US" altLang="ja-JP" sz="1000"/>
            </a:br>
            <a:br>
              <a:rPr lang="en-US" altLang="ja-JP" sz="1000"/>
            </a:br>
            <a:r>
              <a:rPr lang="en-US" altLang="ja-JP" sz="1000"/>
              <a:t>The operators </a:t>
            </a:r>
            <a:r>
              <a:rPr lang="ja-JP" altLang="en-US" sz="1000"/>
              <a:t>“</a:t>
            </a:r>
            <a:r>
              <a:rPr lang="en-US" altLang="ja-JP" sz="1000"/>
              <a:t>.ti</a:t>
            </a:r>
            <a:r>
              <a:rPr lang="ja-JP" altLang="en-US" sz="1000"/>
              <a:t>”</a:t>
            </a:r>
            <a:r>
              <a:rPr lang="en-US" altLang="ja-JP" sz="1000"/>
              <a:t> and </a:t>
            </a:r>
            <a:r>
              <a:rPr lang="ja-JP" altLang="en-US" sz="1000"/>
              <a:t>“</a:t>
            </a:r>
            <a:r>
              <a:rPr lang="en-US" altLang="ja-JP" sz="1000"/>
              <a:t>.ab</a:t>
            </a:r>
            <a:r>
              <a:rPr lang="ja-JP" altLang="en-US" sz="1000"/>
              <a:t>”</a:t>
            </a:r>
            <a:r>
              <a:rPr lang="en-US" altLang="ja-JP" sz="1000"/>
              <a:t> will search not only the key words but also the title and the abstract, respectively. The operator </a:t>
            </a:r>
            <a:r>
              <a:rPr lang="ja-JP" altLang="en-US" sz="1000"/>
              <a:t>“</a:t>
            </a:r>
            <a:r>
              <a:rPr lang="en-US" altLang="ja-JP" sz="1000"/>
              <a:t>.mp</a:t>
            </a:r>
            <a:r>
              <a:rPr lang="ja-JP" altLang="en-US" sz="1000"/>
              <a:t>”</a:t>
            </a:r>
            <a:r>
              <a:rPr lang="en-US" altLang="ja-JP" sz="1000"/>
              <a:t> stands for multiple posting and it is a text-word search that will show up even when the search term is not a key word, even when searching for authors names. To maximize recall, the search may need to be expanded beyond simple key words.</a:t>
            </a:r>
            <a:br>
              <a:rPr lang="en-US" altLang="ja-JP" sz="1000"/>
            </a:br>
            <a:br>
              <a:rPr lang="en-US" altLang="ja-JP" sz="1000"/>
            </a:br>
            <a:r>
              <a:rPr lang="en-US" altLang="ja-JP" sz="1000"/>
              <a:t>Some of these terms are vendor specific. For example, </a:t>
            </a:r>
            <a:r>
              <a:rPr lang="ja-JP" altLang="en-US" sz="1000"/>
              <a:t>“</a:t>
            </a:r>
            <a:r>
              <a:rPr lang="en-US" altLang="ja-JP" sz="1000"/>
              <a:t>adj</a:t>
            </a:r>
            <a:r>
              <a:rPr lang="ja-JP" altLang="en-US" sz="1000"/>
              <a:t>”</a:t>
            </a:r>
            <a:r>
              <a:rPr lang="en-US" altLang="ja-JP" sz="1000"/>
              <a:t> and </a:t>
            </a:r>
            <a:r>
              <a:rPr lang="ja-JP" altLang="en-US" sz="1000"/>
              <a:t>“</a:t>
            </a:r>
            <a:r>
              <a:rPr lang="en-US" altLang="ja-JP" sz="1000"/>
              <a:t>$</a:t>
            </a:r>
            <a:r>
              <a:rPr lang="ja-JP" altLang="en-US" sz="1000"/>
              <a:t>”</a:t>
            </a:r>
            <a:r>
              <a:rPr lang="en-US" altLang="ja-JP" sz="1000"/>
              <a:t> are specific for the Ovid subscription service for MEDLINE.</a:t>
            </a:r>
            <a:endParaRPr lang="en-US" altLang="en-US" sz="1000"/>
          </a:p>
        </p:txBody>
      </p:sp>
    </p:spTree>
    <p:extLst>
      <p:ext uri="{BB962C8B-B14F-4D97-AF65-F5344CB8AC3E}">
        <p14:creationId xmlns:p14="http://schemas.microsoft.com/office/powerpoint/2010/main" val="88672034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7B711E4F-4DDC-C831-0894-A5F447B376F3}"/>
              </a:ext>
            </a:extLst>
          </p:cNvPr>
          <p:cNvSpPr>
            <a:spLocks noGrp="1" noChangeArrowheads="1"/>
          </p:cNvSpPr>
          <p:nvPr>
            <p:ph type="sldNum" sz="quarter" idx="5"/>
          </p:nvPr>
        </p:nvSpPr>
        <p:spPr>
          <a:ln/>
        </p:spPr>
        <p:txBody>
          <a:bodyPr/>
          <a:lstStyle/>
          <a:p>
            <a:fld id="{E7525483-9D54-42C0-8920-2734B631E5A4}" type="slidenum">
              <a:rPr lang="en-US" altLang="en-US"/>
              <a:pPr/>
              <a:t>38</a:t>
            </a:fld>
            <a:endParaRPr lang="en-US" altLang="en-US"/>
          </a:p>
        </p:txBody>
      </p:sp>
      <p:sp>
        <p:nvSpPr>
          <p:cNvPr id="35842" name="Rectangle 2">
            <a:extLst>
              <a:ext uri="{FF2B5EF4-FFF2-40B4-BE49-F238E27FC236}">
                <a16:creationId xmlns:a16="http://schemas.microsoft.com/office/drawing/2014/main" id="{11CC07F4-D8D1-440A-2119-8660824108FB}"/>
              </a:ext>
            </a:extLst>
          </p:cNvPr>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5843" name="Rectangle 3">
            <a:extLst>
              <a:ext uri="{FF2B5EF4-FFF2-40B4-BE49-F238E27FC236}">
                <a16:creationId xmlns:a16="http://schemas.microsoft.com/office/drawing/2014/main" id="{83EC9B9C-B2E4-79EC-DDBF-1AF7026246D9}"/>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6" name="Rectangle 2">
            <a:extLst>
              <a:ext uri="{FF2B5EF4-FFF2-40B4-BE49-F238E27FC236}">
                <a16:creationId xmlns:a16="http://schemas.microsoft.com/office/drawing/2014/main" id="{FD624828-5DFE-A128-308D-6951F4504A2F}"/>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02EDC07D-E4D5-03EE-3A4E-8BE7DDD22BBF}"/>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Considering Publication Bias When Developing a Search Strategy</a:t>
            </a:r>
            <a:br>
              <a:rPr lang="en-US" altLang="en-US" b="1"/>
            </a:br>
            <a:br>
              <a:rPr lang="en-US" altLang="en-US" b="1"/>
            </a:br>
            <a:r>
              <a:rPr lang="en-US" altLang="en-US"/>
              <a:t>Publication bias is the tendency of certain types of trials (such as those with the largest effects) to be published. Publication bias increases the risk that the observed effect might not reflect the true effect. This can negatively impact consistency, precision, and magnitude of effect in a systematic review. </a:t>
            </a:r>
            <a:br>
              <a:rPr lang="en-US" altLang="en-US"/>
            </a:br>
            <a:br>
              <a:rPr lang="en-US" altLang="en-US"/>
            </a:br>
            <a:r>
              <a:rPr lang="en-US" altLang="en-US"/>
              <a:t>There are some things that can be done to minimize the risk of publication bias, such as including additional languages, citation tracking, hand searching, and grey literature. We will deal with each of these techniques separately.</a:t>
            </a:r>
            <a:br>
              <a:rPr lang="en-US" altLang="en-US"/>
            </a:br>
            <a:br>
              <a:rPr lang="en-US" altLang="en-US"/>
            </a:br>
            <a:r>
              <a:rPr lang="en-US" altLang="en-US" b="1"/>
              <a:t>Reference:</a:t>
            </a:r>
          </a:p>
          <a:p>
            <a:pPr eaLnBrk="1" hangingPunct="1">
              <a:lnSpc>
                <a:spcPct val="90000"/>
              </a:lnSpc>
              <a:spcBef>
                <a:spcPct val="0"/>
              </a:spcBef>
            </a:pPr>
            <a:r>
              <a:rPr lang="en-US" altLang="en-US"/>
              <a:t>Relevo R, Balshem H. Finding evidence for comparing medical interventions. </a:t>
            </a:r>
            <a:r>
              <a:rPr lang="en-US" altLang="en-US" i="1"/>
              <a:t>J Clin Epidemiol</a:t>
            </a:r>
            <a:r>
              <a:rPr lang="en-US" altLang="en-US"/>
              <a:t> </a:t>
            </a:r>
            <a:r>
              <a:rPr lang="en-US" altLang="en-US">
                <a:solidFill>
                  <a:srgbClr val="5B616B"/>
                </a:solidFill>
                <a:latin typeface="BlinkMacSystemFont"/>
              </a:rPr>
              <a:t>2011 Nov;64(11):1168-77. </a:t>
            </a:r>
            <a:r>
              <a:rPr lang="pt-BR" altLang="en-US">
                <a:solidFill>
                  <a:srgbClr val="212121"/>
                </a:solidFill>
                <a:latin typeface="BlinkMacSystemFont"/>
              </a:rPr>
              <a:t>DOI: </a:t>
            </a:r>
            <a:r>
              <a:rPr lang="pt-BR" altLang="en-US">
                <a:solidFill>
                  <a:srgbClr val="0071BC"/>
                </a:solidFill>
                <a:latin typeface="BlinkMacSystemFont"/>
                <a:hlinkClick r:id="rId3"/>
              </a:rPr>
              <a:t>10.1016/j.jclinepi.2010.11.022</a:t>
            </a:r>
            <a:endParaRPr lang="pt-BR" altLang="en-US">
              <a:solidFill>
                <a:srgbClr val="212121"/>
              </a:solidFill>
              <a:latin typeface="BlinkMacSystemFont"/>
            </a:endParaRPr>
          </a:p>
          <a:p>
            <a:pPr eaLnBrk="1" hangingPunct="1">
              <a:lnSpc>
                <a:spcPct val="90000"/>
              </a:lnSpc>
              <a:spcBef>
                <a:spcPct val="0"/>
              </a:spcBef>
            </a:pPr>
            <a:r>
              <a:rPr lang="en-US" altLang="en-US"/>
              <a:t>https://pubmed.ncbi.nlm.nih.gov/21684115/</a:t>
            </a:r>
          </a:p>
        </p:txBody>
      </p:sp>
    </p:spTree>
    <p:extLst>
      <p:ext uri="{BB962C8B-B14F-4D97-AF65-F5344CB8AC3E}">
        <p14:creationId xmlns:p14="http://schemas.microsoft.com/office/powerpoint/2010/main" val="3320307982"/>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Slide Image Placeholder 1">
            <a:extLst>
              <a:ext uri="{FF2B5EF4-FFF2-40B4-BE49-F238E27FC236}">
                <a16:creationId xmlns:a16="http://schemas.microsoft.com/office/drawing/2014/main" id="{AFE2017E-3931-3C51-7780-3A2BAC065BFB}"/>
              </a:ext>
            </a:extLst>
          </p:cNvPr>
          <p:cNvSpPr>
            <a:spLocks noGrp="1" noRot="1" noChangeAspect="1" noChangeArrowheads="1" noTextEdit="1"/>
          </p:cNvSpPr>
          <p:nvPr>
            <p:ph type="sldImg"/>
          </p:nvPr>
        </p:nvSpPr>
        <p:spPr>
          <a:ln/>
        </p:spPr>
      </p:sp>
      <p:sp>
        <p:nvSpPr>
          <p:cNvPr id="25603" name="Notes Placeholder 2">
            <a:extLst>
              <a:ext uri="{FF2B5EF4-FFF2-40B4-BE49-F238E27FC236}">
                <a16:creationId xmlns:a16="http://schemas.microsoft.com/office/drawing/2014/main" id="{9A97C585-FD27-A578-F542-3C296B43F877}"/>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Questions To Consider When Classifying Study Design</a:t>
            </a:r>
            <a:br>
              <a:rPr lang="en-US" altLang="en-US" b="1"/>
            </a:br>
            <a:br>
              <a:rPr lang="en-US" altLang="en-US" b="1"/>
            </a:br>
            <a:r>
              <a:rPr lang="en-US" altLang="en-US"/>
              <a:t>This slide shows questions to consider when classifying study design. Consider using a tool that uses these or similar questions to arrive at design classifications (e.g., Hartling et al., 2009).</a:t>
            </a:r>
            <a:br>
              <a:rPr lang="en-US" altLang="en-US"/>
            </a:br>
            <a:br>
              <a:rPr lang="en-US" altLang="en-US"/>
            </a:br>
            <a:r>
              <a:rPr lang="en-US" altLang="en-US" b="1"/>
              <a:t>Reference:</a:t>
            </a:r>
          </a:p>
          <a:p>
            <a:r>
              <a:rPr lang="en-US" altLang="en-US"/>
              <a:t>Viswanathan M. A tool for the classification of study designs in systematic reviews of interventions and exposures [slide presentation]. Agency for Healthcare Research and Quality 2009 Annual Conference; 2009 Sept 13-16; Bethesda, MD. Available at: http://www.ahrq.gov/about/annualconf09/viswanathan.htm. </a:t>
            </a:r>
          </a:p>
        </p:txBody>
      </p:sp>
    </p:spTree>
    <p:extLst>
      <p:ext uri="{BB962C8B-B14F-4D97-AF65-F5344CB8AC3E}">
        <p14:creationId xmlns:p14="http://schemas.microsoft.com/office/powerpoint/2010/main" val="206228962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Slide Image Placeholder 1">
            <a:extLst>
              <a:ext uri="{FF2B5EF4-FFF2-40B4-BE49-F238E27FC236}">
                <a16:creationId xmlns:a16="http://schemas.microsoft.com/office/drawing/2014/main" id="{473018B4-E6C3-C5B1-AB77-9DB7004213C1}"/>
              </a:ext>
            </a:extLst>
          </p:cNvPr>
          <p:cNvSpPr>
            <a:spLocks noGrp="1" noRot="1" noChangeAspect="1" noChangeArrowheads="1" noTextEdit="1"/>
          </p:cNvSpPr>
          <p:nvPr>
            <p:ph type="sldImg"/>
          </p:nvPr>
        </p:nvSpPr>
        <p:spPr>
          <a:ln/>
        </p:spPr>
      </p:sp>
      <p:sp>
        <p:nvSpPr>
          <p:cNvPr id="39939" name="Notes Placeholder 2">
            <a:extLst>
              <a:ext uri="{FF2B5EF4-FFF2-40B4-BE49-F238E27FC236}">
                <a16:creationId xmlns:a16="http://schemas.microsoft.com/office/drawing/2014/main" id="{7445FD00-E11B-1075-3E95-BD33C8E949EA}"/>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Attributes of Good-Quality Studies</a:t>
            </a:r>
            <a:br>
              <a:rPr lang="en-US" altLang="en-US" b="1"/>
            </a:br>
            <a:br>
              <a:rPr lang="en-US" altLang="en-US" b="1"/>
            </a:br>
            <a:r>
              <a:rPr lang="en-US" altLang="en-US"/>
              <a:t>Standards for good-quality studies must be set in the context of each topic and key question. Principal investigators should identify an appropriate measurement of outcomes, appropriate statistical and analytical methods, and ideal drop-out rates for the topic </a:t>
            </a:r>
            <a:r>
              <a:rPr lang="en-US" altLang="en-US" i="1"/>
              <a:t>a priori</a:t>
            </a:r>
            <a:r>
              <a:rPr lang="en-US" altLang="en-US"/>
              <a:t>.</a:t>
            </a:r>
          </a:p>
          <a:p>
            <a:endParaRPr lang="en-US" altLang="en-US" b="1"/>
          </a:p>
        </p:txBody>
      </p:sp>
    </p:spTree>
    <p:extLst>
      <p:ext uri="{BB962C8B-B14F-4D97-AF65-F5344CB8AC3E}">
        <p14:creationId xmlns:p14="http://schemas.microsoft.com/office/powerpoint/2010/main" val="41905799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5362" name="Text Box 2">
            <a:extLst>
              <a:ext uri="{FF2B5EF4-FFF2-40B4-BE49-F238E27FC236}">
                <a16:creationId xmlns:a16="http://schemas.microsoft.com/office/drawing/2014/main" id="{F2276E93-DB84-A8A6-6CE8-66363EBBB48B}"/>
              </a:ext>
            </a:extLst>
          </p:cNvPr>
          <p:cNvSpPr>
            <a:spLocks noGrp="1" noChangeArrowheads="1"/>
          </p:cNvSpPr>
          <p:nvPr>
            <p:ph type="body"/>
          </p:nvPr>
        </p:nvSpPr>
        <p:spPr>
          <a:xfrm>
            <a:off x="935038" y="4414838"/>
            <a:ext cx="5140325" cy="46053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90000"/>
              </a:lnSpc>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Why Is Data Extraction Important?</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A structured and organized data extraction is necessary for a systematic review or meta-analysis.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To perform a systematic review or meta-analysis, one has to summarize studies to facilitate synthesis. A major value of extracting data into tables that have the same format is that comparisons across studies becomes easier, and the reader gets a better gestalt for the evidence. Furthermore, the structured format makes it simple to transfer data to other programs for 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particular, one has to identify numerical data for meta-analyses. If the necessary numbers are not directly available, one would have to calculate them from sufficient statistics that are reported or from graphs.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practice, data extraction, in-depth review, and quality assessment (assessment of bias risk) happen at the same time. It is not uncommon that studies with overt methodological problems also report inconsistent data, and this becomes evident only when one actually tries to extract data.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Often, during the data extraction phase, the reviewer realizes that some information is systematically missing or incorrectly assessed; some outcomes are never studied; or some populations are underrepresented in the existing evidence. </a:t>
            </a:r>
          </a:p>
        </p:txBody>
      </p:sp>
      <p:sp>
        <p:nvSpPr>
          <p:cNvPr id="15363" name="Slide Image Placeholder 3">
            <a:extLst>
              <a:ext uri="{FF2B5EF4-FFF2-40B4-BE49-F238E27FC236}">
                <a16:creationId xmlns:a16="http://schemas.microsoft.com/office/drawing/2014/main" id="{BA5B7C3D-1B00-8FDE-57D6-3D3F37323D5C}"/>
              </a:ext>
            </a:extLst>
          </p:cNvPr>
          <p:cNvSpPr>
            <a:spLocks noGrp="1" noRot="1" noChangeAspect="1" noChangeArrowheads="1" noTextEdit="1"/>
          </p:cNvSpPr>
          <p:nvPr>
            <p:ph type="sldImg"/>
          </p:nvPr>
        </p:nvSpPr>
        <p:spPr>
          <a:ln/>
        </p:spPr>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883FA889-2312-D6D6-6397-DA574A479214}"/>
            </a:ext>
          </a:extLst>
        </p:cNvPr>
        <p:cNvGrpSpPr/>
        <p:nvPr/>
      </p:nvGrpSpPr>
      <p:grpSpPr>
        <a:xfrm>
          <a:off x="0" y="0"/>
          <a:ext cx="0" cy="0"/>
          <a:chOff x="0" y="0"/>
          <a:chExt cx="0" cy="0"/>
        </a:xfrm>
      </p:grpSpPr>
      <p:sp>
        <p:nvSpPr>
          <p:cNvPr id="15362" name="Text Box 2">
            <a:extLst>
              <a:ext uri="{FF2B5EF4-FFF2-40B4-BE49-F238E27FC236}">
                <a16:creationId xmlns:a16="http://schemas.microsoft.com/office/drawing/2014/main" id="{52E72767-61C3-5E7C-94B1-C8A82912334D}"/>
              </a:ext>
            </a:extLst>
          </p:cNvPr>
          <p:cNvSpPr>
            <a:spLocks noGrp="1" noChangeArrowheads="1"/>
          </p:cNvSpPr>
          <p:nvPr>
            <p:ph type="body"/>
          </p:nvPr>
        </p:nvSpPr>
        <p:spPr>
          <a:xfrm>
            <a:off x="935038" y="4414838"/>
            <a:ext cx="5140325" cy="46053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90000"/>
              </a:lnSpc>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Why Is Data Extraction Important?</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A structured and organized data extraction is necessary for a systematic review or meta-analysis.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To perform a systematic review or meta-analysis, one has to summarize studies to facilitate synthesis. A major value of extracting data into tables that have the same format is that comparisons across studies becomes easier, and the reader gets a better gestalt for the evidence. Furthermore, the structured format makes it simple to transfer data to other programs for 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particular, one has to identify numerical data for meta-analyses. If the necessary numbers are not directly available, one would have to calculate them from sufficient statistics that are reported or from graphs.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practice, data extraction, in-depth review, and quality assessment (assessment of bias risk) happen at the same time. It is not uncommon that studies with overt methodological problems also report inconsistent data, and this becomes evident only when one actually tries to extract data.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Often, during the data extraction phase, the reviewer realizes that some information is systematically missing or incorrectly assessed; some outcomes are never studied; or some populations are underrepresented in the existing evidence. </a:t>
            </a:r>
          </a:p>
        </p:txBody>
      </p:sp>
      <p:sp>
        <p:nvSpPr>
          <p:cNvPr id="15363" name="Slide Image Placeholder 3">
            <a:extLst>
              <a:ext uri="{FF2B5EF4-FFF2-40B4-BE49-F238E27FC236}">
                <a16:creationId xmlns:a16="http://schemas.microsoft.com/office/drawing/2014/main" id="{13012A6A-9F67-8F64-E9AD-E9047F34B0B7}"/>
              </a:ext>
            </a:extLst>
          </p:cNvPr>
          <p:cNvSpPr>
            <a:spLocks noGrp="1" noRot="1" noChangeAspect="1" noChangeArrowheads="1" noTextEdit="1"/>
          </p:cNvSpPr>
          <p:nvPr>
            <p:ph type="sldImg"/>
          </p:nvPr>
        </p:nvSpPr>
        <p:spPr>
          <a:ln/>
        </p:spPr>
      </p:sp>
    </p:spTree>
    <p:extLst>
      <p:ext uri="{BB962C8B-B14F-4D97-AF65-F5344CB8AC3E}">
        <p14:creationId xmlns:p14="http://schemas.microsoft.com/office/powerpoint/2010/main" val="937476326"/>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4514" name="Text Box 2">
            <a:extLst>
              <a:ext uri="{FF2B5EF4-FFF2-40B4-BE49-F238E27FC236}">
                <a16:creationId xmlns:a16="http://schemas.microsoft.com/office/drawing/2014/main" id="{AC392317-0005-D870-AE07-8B405AA7AB6B}"/>
              </a:ext>
            </a:extLst>
          </p:cNvPr>
          <p:cNvSpPr>
            <a:spLocks noGrp="1" noChangeArrowheads="1"/>
          </p:cNvSpPr>
          <p:nvPr>
            <p:ph type="body"/>
          </p:nvPr>
        </p:nvSpPr>
        <p:spPr>
          <a:xfrm>
            <a:off x="935038" y="4414838"/>
            <a:ext cx="5140325"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Tools Available for Data Extraction and Collection</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Data extractors should use whatever methods they are more comfortable with to record information from each publication. These include pencil and paper, word processing software (e.g., Microsoft Word), spreadsheet (e.g., Microsoft Excel), Database software (e.g., Microsoft Access, Epi Info™), dedicated off-the-shelf commercial software, and homegrown software.</a:t>
            </a:r>
          </a:p>
        </p:txBody>
      </p:sp>
      <p:sp>
        <p:nvSpPr>
          <p:cNvPr id="64515" name="Slide Image Placeholder 3">
            <a:extLst>
              <a:ext uri="{FF2B5EF4-FFF2-40B4-BE49-F238E27FC236}">
                <a16:creationId xmlns:a16="http://schemas.microsoft.com/office/drawing/2014/main" id="{B79FDB13-E796-29D7-28D7-5C92B0CEA9CD}"/>
              </a:ext>
            </a:extLst>
          </p:cNvPr>
          <p:cNvSpPr>
            <a:spLocks noGrp="1" noRot="1" noChangeAspect="1" noChangeArrowheads="1" noTextEdit="1"/>
          </p:cNvSpPr>
          <p:nvPr>
            <p:ph type="sldImg"/>
          </p:nvPr>
        </p:nvSpPr>
        <p:spPr>
          <a:ln/>
        </p:spPr>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7">
            <a:extLst>
              <a:ext uri="{FF2B5EF4-FFF2-40B4-BE49-F238E27FC236}">
                <a16:creationId xmlns:a16="http://schemas.microsoft.com/office/drawing/2014/main" id="{335FBB61-42BB-8401-3475-0301C471EBDE}"/>
              </a:ext>
            </a:extLst>
          </p:cNvPr>
          <p:cNvSpPr>
            <a:spLocks noGrp="1" noChangeArrowheads="1"/>
          </p:cNvSpPr>
          <p:nvPr>
            <p:ph type="sldNum" sz="quarter" idx="5"/>
          </p:nvPr>
        </p:nvSpPr>
        <p:spPr>
          <a:ln/>
        </p:spPr>
        <p:txBody>
          <a:bodyPr/>
          <a:lstStyle/>
          <a:p>
            <a:fld id="{DAC6FB48-D5C4-4FAE-B74B-EAD8A0BC1247}" type="slidenum">
              <a:rPr lang="en-US" altLang="en-US"/>
              <a:pPr/>
              <a:t>15</a:t>
            </a:fld>
            <a:endParaRPr lang="en-US" altLang="en-US"/>
          </a:p>
        </p:txBody>
      </p:sp>
      <p:sp>
        <p:nvSpPr>
          <p:cNvPr id="21506" name="Rectangle 2">
            <a:extLst>
              <a:ext uri="{FF2B5EF4-FFF2-40B4-BE49-F238E27FC236}">
                <a16:creationId xmlns:a16="http://schemas.microsoft.com/office/drawing/2014/main" id="{FCFE990C-F88A-C879-2BF7-EAE083578791}"/>
              </a:ext>
            </a:extLst>
          </p:cNvPr>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1507" name="Rectangle 3">
            <a:extLst>
              <a:ext uri="{FF2B5EF4-FFF2-40B4-BE49-F238E27FC236}">
                <a16:creationId xmlns:a16="http://schemas.microsoft.com/office/drawing/2014/main" id="{867917CE-9C63-69B2-E941-8F6A0818E514}"/>
              </a:ext>
            </a:extLst>
          </p:cNvPr>
          <p:cNvSpPr>
            <a:spLocks noGrp="1" noChangeArrowheads="1"/>
          </p:cNvSpPr>
          <p:nvPr>
            <p:ph type="body" idx="1"/>
          </p:nvPr>
        </p:nvSpPr>
        <p:spPr bwMode="auto">
          <a:xfrm>
            <a:off x="914400" y="4343400"/>
            <a:ext cx="5029200" cy="4114800"/>
          </a:xfrm>
          <a:prstGeom prst="rect">
            <a:avLst/>
          </a:prstGeom>
          <a:solidFill>
            <a:srgbClr val="FFFFFF"/>
          </a:solidFill>
          <a:ln>
            <a:solidFill>
              <a:srgbClr val="000000"/>
            </a:solidFill>
            <a:miter lim="800000"/>
            <a:headEnd/>
            <a:tailEnd/>
          </a:ln>
        </p:spPr>
        <p:txBody>
          <a:bodyPr/>
          <a:lstStyle/>
          <a:p>
            <a:endParaRPr lang="en-US" alt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822B178-5E2E-A954-CB17-CB5A88BAB220}"/>
            </a:ext>
          </a:extLst>
        </p:cNvPr>
        <p:cNvGrpSpPr/>
        <p:nvPr/>
      </p:nvGrpSpPr>
      <p:grpSpPr>
        <a:xfrm>
          <a:off x="0" y="0"/>
          <a:ext cx="0" cy="0"/>
          <a:chOff x="0" y="0"/>
          <a:chExt cx="0" cy="0"/>
        </a:xfrm>
      </p:grpSpPr>
      <p:sp>
        <p:nvSpPr>
          <p:cNvPr id="37890" name="Slide Image Placeholder 3">
            <a:extLst>
              <a:ext uri="{FF2B5EF4-FFF2-40B4-BE49-F238E27FC236}">
                <a16:creationId xmlns:a16="http://schemas.microsoft.com/office/drawing/2014/main" id="{76657D88-DB7F-8AC6-80F7-DCF7149F9B32}"/>
              </a:ext>
            </a:extLst>
          </p:cNvPr>
          <p:cNvSpPr>
            <a:spLocks noGrp="1" noRot="1" noChangeAspect="1" noChangeArrowheads="1" noTextEdit="1"/>
          </p:cNvSpPr>
          <p:nvPr>
            <p:ph type="sldImg"/>
          </p:nvPr>
        </p:nvSpPr>
        <p:spPr>
          <a:ln/>
        </p:spPr>
      </p:sp>
      <p:sp>
        <p:nvSpPr>
          <p:cNvPr id="37891" name="Notes Placeholder 4">
            <a:extLst>
              <a:ext uri="{FF2B5EF4-FFF2-40B4-BE49-F238E27FC236}">
                <a16:creationId xmlns:a16="http://schemas.microsoft.com/office/drawing/2014/main" id="{322BCD1D-E875-A44F-8D00-2AD7BDE4E495}"/>
              </a:ext>
            </a:extLst>
          </p:cNvPr>
          <p:cNvSpPr>
            <a:spLocks noGrp="1"/>
          </p:cNvSpPr>
          <p:nvPr>
            <p:ph type="body" idx="1"/>
          </p:nvPr>
        </p:nvSpPr>
        <p:spPr>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r>
              <a:rPr lang="en-US" altLang="en-US" b="1">
                <a:latin typeface="Times New Roman" panose="02020603050405020304" pitchFamily="18" charset="0"/>
              </a:rPr>
              <a:t>Single Versus Double Extraction</a:t>
            </a:r>
          </a:p>
        </p:txBody>
      </p:sp>
    </p:spTree>
    <p:extLst>
      <p:ext uri="{BB962C8B-B14F-4D97-AF65-F5344CB8AC3E}">
        <p14:creationId xmlns:p14="http://schemas.microsoft.com/office/powerpoint/2010/main" val="875865344"/>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2B1C2474-ECC1-707E-1417-40F3C60CB7E1}"/>
            </a:ext>
          </a:extLst>
        </p:cNvPr>
        <p:cNvGrpSpPr/>
        <p:nvPr/>
      </p:nvGrpSpPr>
      <p:grpSpPr>
        <a:xfrm>
          <a:off x="0" y="0"/>
          <a:ext cx="0" cy="0"/>
          <a:chOff x="0" y="0"/>
          <a:chExt cx="0" cy="0"/>
        </a:xfrm>
      </p:grpSpPr>
      <p:sp>
        <p:nvSpPr>
          <p:cNvPr id="15362" name="Text Box 2">
            <a:extLst>
              <a:ext uri="{FF2B5EF4-FFF2-40B4-BE49-F238E27FC236}">
                <a16:creationId xmlns:a16="http://schemas.microsoft.com/office/drawing/2014/main" id="{4ED2E5D0-3FA0-6D6F-ED17-92324C12FB83}"/>
              </a:ext>
            </a:extLst>
          </p:cNvPr>
          <p:cNvSpPr>
            <a:spLocks noGrp="1" noChangeArrowheads="1"/>
          </p:cNvSpPr>
          <p:nvPr>
            <p:ph type="body"/>
          </p:nvPr>
        </p:nvSpPr>
        <p:spPr>
          <a:xfrm>
            <a:off x="935038" y="4414838"/>
            <a:ext cx="5140325" cy="46053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90000"/>
              </a:lnSpc>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Why Is Data Extraction Important?</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A structured and organized data extraction is necessary for a systematic review or meta-analysis.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To perform a systematic review or meta-analysis, one has to summarize studies to facilitate synthesis. A major value of extracting data into tables that have the same format is that comparisons across studies becomes easier, and the reader gets a better gestalt for the evidence. Furthermore, the structured format makes it simple to transfer data to other programs for 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particular, one has to identify numerical data for meta-analyses. If the necessary numbers are not directly available, one would have to calculate them from sufficient statistics that are reported or from graphs.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practice, data extraction, in-depth review, and quality assessment (assessment of bias risk) happen at the same time. It is not uncommon that studies with overt methodological problems also report inconsistent data, and this becomes evident only when one actually tries to extract data.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Often, during the data extraction phase, the reviewer realizes that some information is systematically missing or incorrectly assessed; some outcomes are never studied; or some populations are underrepresented in the existing evidence. </a:t>
            </a:r>
          </a:p>
        </p:txBody>
      </p:sp>
      <p:sp>
        <p:nvSpPr>
          <p:cNvPr id="15363" name="Slide Image Placeholder 3">
            <a:extLst>
              <a:ext uri="{FF2B5EF4-FFF2-40B4-BE49-F238E27FC236}">
                <a16:creationId xmlns:a16="http://schemas.microsoft.com/office/drawing/2014/main" id="{F94809C3-9E7A-E5F6-5A53-EFBEE03AEC46}"/>
              </a:ext>
            </a:extLst>
          </p:cNvPr>
          <p:cNvSpPr>
            <a:spLocks noGrp="1" noRot="1" noChangeAspect="1" noChangeArrowheads="1" noTextEdit="1"/>
          </p:cNvSpPr>
          <p:nvPr>
            <p:ph type="sldImg"/>
          </p:nvPr>
        </p:nvSpPr>
        <p:spPr>
          <a:ln/>
        </p:spPr>
      </p:sp>
    </p:spTree>
    <p:extLst>
      <p:ext uri="{BB962C8B-B14F-4D97-AF65-F5344CB8AC3E}">
        <p14:creationId xmlns:p14="http://schemas.microsoft.com/office/powerpoint/2010/main" val="2997234466"/>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68610" name="Text Box 2">
            <a:extLst>
              <a:ext uri="{FF2B5EF4-FFF2-40B4-BE49-F238E27FC236}">
                <a16:creationId xmlns:a16="http://schemas.microsoft.com/office/drawing/2014/main" id="{6B0EE7FD-A32A-FFFC-A6EF-2BF687F665D1}"/>
              </a:ext>
            </a:extLst>
          </p:cNvPr>
          <p:cNvSpPr>
            <a:spLocks noGrp="1" noChangeArrowheads="1"/>
          </p:cNvSpPr>
          <p:nvPr>
            <p:ph type="body"/>
          </p:nvPr>
        </p:nvSpPr>
        <p:spPr>
          <a:xfrm>
            <a:off x="935038" y="4414838"/>
            <a:ext cx="5140325" cy="4183062"/>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Challenges in Data Extraction</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We will not discuss the additional common issues in any detail. We will illustrate examples in the following slides, and then briefly go through additional common issues.</a:t>
            </a:r>
          </a:p>
          <a:p>
            <a:pPr eaLnBrk="1" hangingPunct="1">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endParaRPr lang="en-US" altLang="en-US">
              <a:latin typeface="Times New Roman" panose="02020603050405020304" pitchFamily="18" charset="0"/>
            </a:endParaRPr>
          </a:p>
        </p:txBody>
      </p:sp>
      <p:sp>
        <p:nvSpPr>
          <p:cNvPr id="68611" name="Slide Image Placeholder 3">
            <a:extLst>
              <a:ext uri="{FF2B5EF4-FFF2-40B4-BE49-F238E27FC236}">
                <a16:creationId xmlns:a16="http://schemas.microsoft.com/office/drawing/2014/main" id="{47816B54-6EB4-E6B0-B599-3F4BC44374A0}"/>
              </a:ext>
            </a:extLst>
          </p:cNvPr>
          <p:cNvSpPr>
            <a:spLocks noGrp="1" noRot="1" noChangeAspect="1" noChangeArrowheads="1" noTextEdit="1"/>
          </p:cNvSpPr>
          <p:nvPr>
            <p:ph type="sldImg"/>
          </p:nvPr>
        </p:nvSpPr>
        <p:spPr>
          <a:ln/>
        </p:spPr>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5"/>
          </p:nvPr>
        </p:nvSpPr>
        <p:spPr/>
        <p:txBody>
          <a:bodyPr/>
          <a:lstStyle/>
          <a:p>
            <a:fld id="{AD5F1F6A-E30A-48F1-B318-8C0E68786DC2}" type="slidenum">
              <a:rPr lang="en-US" altLang="en-US" smtClean="0"/>
              <a:pPr/>
              <a:t>67</a:t>
            </a:fld>
            <a:endParaRPr lang="en-US" altLang="en-US"/>
          </a:p>
        </p:txBody>
      </p:sp>
    </p:spTree>
    <p:extLst>
      <p:ext uri="{BB962C8B-B14F-4D97-AF65-F5344CB8AC3E}">
        <p14:creationId xmlns:p14="http://schemas.microsoft.com/office/powerpoint/2010/main" val="34472658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B8AEA68-F11F-AF4B-9181-B65F9EF898CB}"/>
            </a:ext>
          </a:extLst>
        </p:cNvPr>
        <p:cNvGrpSpPr/>
        <p:nvPr/>
      </p:nvGrpSpPr>
      <p:grpSpPr>
        <a:xfrm>
          <a:off x="0" y="0"/>
          <a:ext cx="0" cy="0"/>
          <a:chOff x="0" y="0"/>
          <a:chExt cx="0" cy="0"/>
        </a:xfrm>
      </p:grpSpPr>
      <p:sp>
        <p:nvSpPr>
          <p:cNvPr id="47106" name="Rectangle 2">
            <a:extLst>
              <a:ext uri="{FF2B5EF4-FFF2-40B4-BE49-F238E27FC236}">
                <a16:creationId xmlns:a16="http://schemas.microsoft.com/office/drawing/2014/main" id="{CF51A5BA-BE4D-791C-6ECB-2D5DB1AEE044}"/>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82FB9207-2284-949C-EF4A-8F23C751041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Considering Publication Bias When Developing a Search Strategy</a:t>
            </a:r>
            <a:br>
              <a:rPr lang="en-US" altLang="en-US" b="1"/>
            </a:br>
            <a:br>
              <a:rPr lang="en-US" altLang="en-US" b="1"/>
            </a:br>
            <a:r>
              <a:rPr lang="en-US" altLang="en-US"/>
              <a:t>Publication bias is the tendency of certain types of trials (such as those with the largest effects) to be published. Publication bias increases the risk that the observed effect might not reflect the true effect. This can negatively impact consistency, precision, and magnitude of effect in a systematic review. </a:t>
            </a:r>
            <a:br>
              <a:rPr lang="en-US" altLang="en-US"/>
            </a:br>
            <a:br>
              <a:rPr lang="en-US" altLang="en-US"/>
            </a:br>
            <a:r>
              <a:rPr lang="en-US" altLang="en-US"/>
              <a:t>There are some things that can be done to minimize the risk of publication bias, such as including additional languages, citation tracking, hand searching, and grey literature. We will deal with each of these techniques separately.</a:t>
            </a:r>
            <a:br>
              <a:rPr lang="en-US" altLang="en-US"/>
            </a:br>
            <a:br>
              <a:rPr lang="en-US" altLang="en-US"/>
            </a:br>
            <a:r>
              <a:rPr lang="en-US" altLang="en-US" b="1"/>
              <a:t>Reference:</a:t>
            </a:r>
          </a:p>
          <a:p>
            <a:pPr eaLnBrk="1" hangingPunct="1">
              <a:lnSpc>
                <a:spcPct val="90000"/>
              </a:lnSpc>
              <a:spcBef>
                <a:spcPct val="0"/>
              </a:spcBef>
            </a:pPr>
            <a:r>
              <a:rPr lang="en-US" altLang="en-US"/>
              <a:t>Relevo R, Balshem H. Finding evidence for comparing medical interventions. </a:t>
            </a:r>
            <a:r>
              <a:rPr lang="en-US" altLang="en-US" i="1"/>
              <a:t>J Clin Epidemiol</a:t>
            </a:r>
            <a:r>
              <a:rPr lang="en-US" altLang="en-US"/>
              <a:t> </a:t>
            </a:r>
            <a:r>
              <a:rPr lang="en-US" altLang="en-US">
                <a:solidFill>
                  <a:srgbClr val="5B616B"/>
                </a:solidFill>
                <a:latin typeface="BlinkMacSystemFont"/>
              </a:rPr>
              <a:t>2011 Nov;64(11):1168-77. </a:t>
            </a:r>
            <a:r>
              <a:rPr lang="pt-BR" altLang="en-US">
                <a:solidFill>
                  <a:srgbClr val="212121"/>
                </a:solidFill>
                <a:latin typeface="BlinkMacSystemFont"/>
              </a:rPr>
              <a:t>DOI: </a:t>
            </a:r>
            <a:r>
              <a:rPr lang="pt-BR" altLang="en-US">
                <a:solidFill>
                  <a:srgbClr val="0071BC"/>
                </a:solidFill>
                <a:latin typeface="BlinkMacSystemFont"/>
                <a:hlinkClick r:id="rId3"/>
              </a:rPr>
              <a:t>10.1016/j.jclinepi.2010.11.022</a:t>
            </a:r>
            <a:endParaRPr lang="pt-BR" altLang="en-US">
              <a:solidFill>
                <a:srgbClr val="212121"/>
              </a:solidFill>
              <a:latin typeface="BlinkMacSystemFont"/>
            </a:endParaRPr>
          </a:p>
          <a:p>
            <a:pPr eaLnBrk="1" hangingPunct="1">
              <a:lnSpc>
                <a:spcPct val="90000"/>
              </a:lnSpc>
              <a:spcBef>
                <a:spcPct val="0"/>
              </a:spcBef>
            </a:pPr>
            <a:r>
              <a:rPr lang="en-US" altLang="en-US"/>
              <a:t>https://pubmed.ncbi.nlm.nih.gov/21684115/</a:t>
            </a:r>
          </a:p>
        </p:txBody>
      </p:sp>
    </p:spTree>
    <p:extLst>
      <p:ext uri="{BB962C8B-B14F-4D97-AF65-F5344CB8AC3E}">
        <p14:creationId xmlns:p14="http://schemas.microsoft.com/office/powerpoint/2010/main" val="3724500346"/>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Slide Image Placeholder 1">
            <a:extLst>
              <a:ext uri="{FF2B5EF4-FFF2-40B4-BE49-F238E27FC236}">
                <a16:creationId xmlns:a16="http://schemas.microsoft.com/office/drawing/2014/main" id="{7AA69E9F-1201-2C1B-EA5D-6445F07E7E94}"/>
              </a:ext>
            </a:extLst>
          </p:cNvPr>
          <p:cNvSpPr>
            <a:spLocks noGrp="1" noRot="1" noChangeAspect="1" noChangeArrowheads="1" noTextEdit="1"/>
          </p:cNvSpPr>
          <p:nvPr>
            <p:ph type="sldImg"/>
          </p:nvPr>
        </p:nvSpPr>
        <p:spPr>
          <a:ln/>
        </p:spPr>
      </p:sp>
      <p:sp>
        <p:nvSpPr>
          <p:cNvPr id="23555" name="Notes Placeholder 2">
            <a:extLst>
              <a:ext uri="{FF2B5EF4-FFF2-40B4-BE49-F238E27FC236}">
                <a16:creationId xmlns:a16="http://schemas.microsoft.com/office/drawing/2014/main" id="{C2DA0E5B-BDDC-E417-3EE9-6FC58C9228A8}"/>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Combining Studies</a:t>
            </a:r>
          </a:p>
        </p:txBody>
      </p:sp>
    </p:spTree>
    <p:extLst>
      <p:ext uri="{BB962C8B-B14F-4D97-AF65-F5344CB8AC3E}">
        <p14:creationId xmlns:p14="http://schemas.microsoft.com/office/powerpoint/2010/main" val="605490859"/>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Slide Image Placeholder 1">
            <a:extLst>
              <a:ext uri="{FF2B5EF4-FFF2-40B4-BE49-F238E27FC236}">
                <a16:creationId xmlns:a16="http://schemas.microsoft.com/office/drawing/2014/main" id="{F0A8A5A0-F4D2-ED72-E070-75510F76578A}"/>
              </a:ext>
            </a:extLst>
          </p:cNvPr>
          <p:cNvSpPr>
            <a:spLocks noGrp="1" noRot="1" noChangeAspect="1" noChangeArrowheads="1" noTextEdit="1"/>
          </p:cNvSpPr>
          <p:nvPr>
            <p:ph type="sldImg"/>
          </p:nvPr>
        </p:nvSpPr>
        <p:spPr>
          <a:ln/>
        </p:spPr>
      </p:sp>
      <p:sp>
        <p:nvSpPr>
          <p:cNvPr id="50179" name="Notes Placeholder 2">
            <a:extLst>
              <a:ext uri="{FF2B5EF4-FFF2-40B4-BE49-F238E27FC236}">
                <a16:creationId xmlns:a16="http://schemas.microsoft.com/office/drawing/2014/main" id="{7849B698-9B86-7FFF-1E38-60849E91DF9B}"/>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Evidence Maps</a:t>
            </a:r>
            <a:br>
              <a:rPr lang="en-US" altLang="en-US" b="1"/>
            </a:br>
            <a:endParaRPr lang="en-US" altLang="en-US" b="1"/>
          </a:p>
          <a:p>
            <a:r>
              <a:rPr lang="en-US" altLang="en-US"/>
              <a:t>Evidence maps are another way to present data graphically without synthesizing them quantitatively through statistical approaches to combining data.</a:t>
            </a:r>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1D0BA92-9B91-2270-119B-39AAFEAC2373}"/>
            </a:ext>
          </a:extLst>
        </p:cNvPr>
        <p:cNvGrpSpPr/>
        <p:nvPr/>
      </p:nvGrpSpPr>
      <p:grpSpPr>
        <a:xfrm>
          <a:off x="0" y="0"/>
          <a:ext cx="0" cy="0"/>
          <a:chOff x="0" y="0"/>
          <a:chExt cx="0" cy="0"/>
        </a:xfrm>
      </p:grpSpPr>
      <p:sp>
        <p:nvSpPr>
          <p:cNvPr id="47106" name="Rectangle 2">
            <a:extLst>
              <a:ext uri="{FF2B5EF4-FFF2-40B4-BE49-F238E27FC236}">
                <a16:creationId xmlns:a16="http://schemas.microsoft.com/office/drawing/2014/main" id="{1D9EB457-5F85-93E1-9AB9-210745C35028}"/>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8C293AB4-0BA7-DF93-9557-C6C09CAB0DE4}"/>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dirty="0"/>
              <a:t>Considering Publication Bias When Developing a Search Strategy</a:t>
            </a:r>
            <a:br>
              <a:rPr lang="en-US" altLang="en-US" b="1" dirty="0"/>
            </a:br>
            <a:br>
              <a:rPr lang="en-US" altLang="en-US" b="1" dirty="0"/>
            </a:br>
            <a:r>
              <a:rPr lang="en-US" altLang="en-US" dirty="0"/>
              <a:t>Publication bias is the tendency of certain types of trials (such as those with the largest effects) to be published. Publication bias increases the risk that the observed effect might not reflect the true effect. This can negatively impact consistency, precision, and magnitude of effect in a systematic review. </a:t>
            </a:r>
            <a:br>
              <a:rPr lang="en-US" altLang="en-US" dirty="0"/>
            </a:br>
            <a:br>
              <a:rPr lang="en-US" altLang="en-US" dirty="0"/>
            </a:br>
            <a:r>
              <a:rPr lang="en-US" altLang="en-US" dirty="0"/>
              <a:t>There are some things that can be done to minimize the risk of publication bias, such as including additional languages, citation tracking, hand searching, and grey literature. We will deal with each of these techniques separately.</a:t>
            </a:r>
            <a:br>
              <a:rPr lang="en-US" altLang="en-US" dirty="0"/>
            </a:br>
            <a:br>
              <a:rPr lang="en-US" altLang="en-US" dirty="0"/>
            </a:br>
            <a:r>
              <a:rPr lang="en-US" altLang="en-US" b="1" dirty="0"/>
              <a:t>Reference:</a:t>
            </a:r>
          </a:p>
          <a:p>
            <a:pPr eaLnBrk="1" hangingPunct="1">
              <a:lnSpc>
                <a:spcPct val="90000"/>
              </a:lnSpc>
              <a:spcBef>
                <a:spcPct val="0"/>
              </a:spcBef>
            </a:pPr>
            <a:r>
              <a:rPr lang="en-US" altLang="en-US" dirty="0" err="1"/>
              <a:t>Relevo</a:t>
            </a:r>
            <a:r>
              <a:rPr lang="en-US" altLang="en-US" dirty="0"/>
              <a:t> R, </a:t>
            </a:r>
            <a:r>
              <a:rPr lang="en-US" altLang="en-US" dirty="0" err="1"/>
              <a:t>Balshem</a:t>
            </a:r>
            <a:r>
              <a:rPr lang="en-US" altLang="en-US" dirty="0"/>
              <a:t> H. Finding evidence for comparing medical interventions. </a:t>
            </a:r>
            <a:r>
              <a:rPr lang="en-US" altLang="en-US" i="1" dirty="0"/>
              <a:t>J Clin Epidemiol</a:t>
            </a:r>
            <a:r>
              <a:rPr lang="en-US" altLang="en-US" dirty="0"/>
              <a:t> </a:t>
            </a:r>
            <a:r>
              <a:rPr lang="en-US" altLang="en-US" dirty="0">
                <a:solidFill>
                  <a:srgbClr val="5B616B"/>
                </a:solidFill>
                <a:latin typeface="BlinkMacSystemFont"/>
              </a:rPr>
              <a:t>2011 Nov;64(11):1168-77. </a:t>
            </a:r>
            <a:r>
              <a:rPr lang="pt-BR" altLang="en-US" dirty="0">
                <a:solidFill>
                  <a:srgbClr val="212121"/>
                </a:solidFill>
                <a:latin typeface="BlinkMacSystemFont"/>
              </a:rPr>
              <a:t>DOI: </a:t>
            </a:r>
            <a:r>
              <a:rPr lang="pt-BR" altLang="en-US" dirty="0">
                <a:solidFill>
                  <a:srgbClr val="0071BC"/>
                </a:solidFill>
                <a:latin typeface="BlinkMacSystemFont"/>
                <a:hlinkClick r:id="rId3"/>
              </a:rPr>
              <a:t>10.1016/j.jclinepi.2010.11.022</a:t>
            </a:r>
            <a:endParaRPr lang="pt-BR" altLang="en-US" dirty="0">
              <a:solidFill>
                <a:srgbClr val="212121"/>
              </a:solidFill>
              <a:latin typeface="BlinkMacSystemFont"/>
            </a:endParaRPr>
          </a:p>
          <a:p>
            <a:pPr eaLnBrk="1" hangingPunct="1">
              <a:lnSpc>
                <a:spcPct val="90000"/>
              </a:lnSpc>
              <a:spcBef>
                <a:spcPct val="0"/>
              </a:spcBef>
            </a:pPr>
            <a:r>
              <a:rPr lang="en-US" altLang="en-US" dirty="0"/>
              <a:t>https://pubmed.ncbi.nlm.nih.gov/21684115/</a:t>
            </a:r>
          </a:p>
        </p:txBody>
      </p:sp>
    </p:spTree>
    <p:extLst>
      <p:ext uri="{BB962C8B-B14F-4D97-AF65-F5344CB8AC3E}">
        <p14:creationId xmlns:p14="http://schemas.microsoft.com/office/powerpoint/2010/main" val="130719453"/>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14BF5C-ED17-D950-612E-0DBF0A8CE4E8}"/>
            </a:ext>
          </a:extLst>
        </p:cNvPr>
        <p:cNvGrpSpPr/>
        <p:nvPr/>
      </p:nvGrpSpPr>
      <p:grpSpPr>
        <a:xfrm>
          <a:off x="0" y="0"/>
          <a:ext cx="0" cy="0"/>
          <a:chOff x="0" y="0"/>
          <a:chExt cx="0" cy="0"/>
        </a:xfrm>
      </p:grpSpPr>
      <p:sp>
        <p:nvSpPr>
          <p:cNvPr id="47106" name="Rectangle 2">
            <a:extLst>
              <a:ext uri="{FF2B5EF4-FFF2-40B4-BE49-F238E27FC236}">
                <a16:creationId xmlns:a16="http://schemas.microsoft.com/office/drawing/2014/main" id="{47F40956-D523-5886-2E19-63FCCE3C2ED3}"/>
              </a:ext>
            </a:extLst>
          </p:cNvPr>
          <p:cNvSpPr>
            <a:spLocks noGrp="1" noRot="1" noChangeAspect="1" noChangeArrowheads="1" noTextEdit="1"/>
          </p:cNvSpPr>
          <p:nvPr>
            <p:ph type="sldImg"/>
          </p:nvPr>
        </p:nvSpPr>
        <p:spPr>
          <a:ln/>
        </p:spPr>
      </p:sp>
      <p:sp>
        <p:nvSpPr>
          <p:cNvPr id="47107" name="Rectangle 3">
            <a:extLst>
              <a:ext uri="{FF2B5EF4-FFF2-40B4-BE49-F238E27FC236}">
                <a16:creationId xmlns:a16="http://schemas.microsoft.com/office/drawing/2014/main" id="{A13D9973-EE27-96B1-324D-F067874529F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dirty="0"/>
              <a:t>Considering Publication Bias When Developing a Search Strategy</a:t>
            </a:r>
            <a:br>
              <a:rPr lang="en-US" altLang="en-US" b="1" dirty="0"/>
            </a:br>
            <a:br>
              <a:rPr lang="en-US" altLang="en-US" b="1" dirty="0"/>
            </a:br>
            <a:r>
              <a:rPr lang="en-US" altLang="en-US" dirty="0"/>
              <a:t>Publication bias is the tendency of certain types of trials (such as those with the largest effects) to be published. Publication bias increases the risk that the observed effect might not reflect the true effect. This can negatively impact consistency, precision, and magnitude of effect in a systematic review. </a:t>
            </a:r>
            <a:br>
              <a:rPr lang="en-US" altLang="en-US" dirty="0"/>
            </a:br>
            <a:br>
              <a:rPr lang="en-US" altLang="en-US" dirty="0"/>
            </a:br>
            <a:r>
              <a:rPr lang="en-US" altLang="en-US" dirty="0"/>
              <a:t>There are some things that can be done to minimize the risk of publication bias, such as including additional languages, citation tracking, hand searching, and grey literature. We will deal with each of these techniques separately.</a:t>
            </a:r>
            <a:br>
              <a:rPr lang="en-US" altLang="en-US" dirty="0"/>
            </a:br>
            <a:br>
              <a:rPr lang="en-US" altLang="en-US" dirty="0"/>
            </a:br>
            <a:r>
              <a:rPr lang="en-US" altLang="en-US" b="1" dirty="0"/>
              <a:t>Reference:</a:t>
            </a:r>
          </a:p>
          <a:p>
            <a:pPr eaLnBrk="1" hangingPunct="1">
              <a:lnSpc>
                <a:spcPct val="90000"/>
              </a:lnSpc>
              <a:spcBef>
                <a:spcPct val="0"/>
              </a:spcBef>
            </a:pPr>
            <a:r>
              <a:rPr lang="en-US" altLang="en-US" dirty="0" err="1"/>
              <a:t>Relevo</a:t>
            </a:r>
            <a:r>
              <a:rPr lang="en-US" altLang="en-US" dirty="0"/>
              <a:t> R, </a:t>
            </a:r>
            <a:r>
              <a:rPr lang="en-US" altLang="en-US" dirty="0" err="1"/>
              <a:t>Balshem</a:t>
            </a:r>
            <a:r>
              <a:rPr lang="en-US" altLang="en-US" dirty="0"/>
              <a:t> H. Finding evidence for comparing medical interventions. </a:t>
            </a:r>
            <a:r>
              <a:rPr lang="en-US" altLang="en-US" i="1" dirty="0"/>
              <a:t>J Clin Epidemiol</a:t>
            </a:r>
            <a:r>
              <a:rPr lang="en-US" altLang="en-US" dirty="0"/>
              <a:t> </a:t>
            </a:r>
            <a:r>
              <a:rPr lang="en-US" altLang="en-US" dirty="0">
                <a:solidFill>
                  <a:srgbClr val="5B616B"/>
                </a:solidFill>
                <a:latin typeface="BlinkMacSystemFont"/>
              </a:rPr>
              <a:t>2011 Nov;64(11):1168-77. </a:t>
            </a:r>
            <a:r>
              <a:rPr lang="pt-BR" altLang="en-US" dirty="0">
                <a:solidFill>
                  <a:srgbClr val="212121"/>
                </a:solidFill>
                <a:latin typeface="BlinkMacSystemFont"/>
              </a:rPr>
              <a:t>DOI: </a:t>
            </a:r>
            <a:r>
              <a:rPr lang="pt-BR" altLang="en-US" dirty="0">
                <a:solidFill>
                  <a:srgbClr val="0071BC"/>
                </a:solidFill>
                <a:latin typeface="BlinkMacSystemFont"/>
                <a:hlinkClick r:id="rId3"/>
              </a:rPr>
              <a:t>10.1016/j.jclinepi.2010.11.022</a:t>
            </a:r>
            <a:endParaRPr lang="pt-BR" altLang="en-US" dirty="0">
              <a:solidFill>
                <a:srgbClr val="212121"/>
              </a:solidFill>
              <a:latin typeface="BlinkMacSystemFont"/>
            </a:endParaRPr>
          </a:p>
          <a:p>
            <a:pPr eaLnBrk="1" hangingPunct="1">
              <a:lnSpc>
                <a:spcPct val="90000"/>
              </a:lnSpc>
              <a:spcBef>
                <a:spcPct val="0"/>
              </a:spcBef>
            </a:pPr>
            <a:r>
              <a:rPr lang="en-US" altLang="en-US" dirty="0"/>
              <a:t>https://pubmed.ncbi.nlm.nih.gov/21684115/</a:t>
            </a:r>
          </a:p>
        </p:txBody>
      </p:sp>
    </p:spTree>
    <p:extLst>
      <p:ext uri="{BB962C8B-B14F-4D97-AF65-F5344CB8AC3E}">
        <p14:creationId xmlns:p14="http://schemas.microsoft.com/office/powerpoint/2010/main" val="3039303939"/>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a:extLst>
            <a:ext uri="{FF2B5EF4-FFF2-40B4-BE49-F238E27FC236}">
              <a16:creationId xmlns:a16="http://schemas.microsoft.com/office/drawing/2014/main" id="{1BF128F2-F89B-93DE-2565-E0FC4DF3F6FE}"/>
            </a:ext>
          </a:extLst>
        </p:cNvPr>
        <p:cNvGrpSpPr/>
        <p:nvPr/>
      </p:nvGrpSpPr>
      <p:grpSpPr>
        <a:xfrm>
          <a:off x="0" y="0"/>
          <a:ext cx="0" cy="0"/>
          <a:chOff x="0" y="0"/>
          <a:chExt cx="0" cy="0"/>
        </a:xfrm>
      </p:grpSpPr>
      <p:sp>
        <p:nvSpPr>
          <p:cNvPr id="15362" name="Text Box 2">
            <a:extLst>
              <a:ext uri="{FF2B5EF4-FFF2-40B4-BE49-F238E27FC236}">
                <a16:creationId xmlns:a16="http://schemas.microsoft.com/office/drawing/2014/main" id="{DA662279-2484-F295-D1BA-7E38C4F1363D}"/>
              </a:ext>
            </a:extLst>
          </p:cNvPr>
          <p:cNvSpPr>
            <a:spLocks noGrp="1" noChangeArrowheads="1"/>
          </p:cNvSpPr>
          <p:nvPr>
            <p:ph type="body"/>
          </p:nvPr>
        </p:nvSpPr>
        <p:spPr>
          <a:xfrm>
            <a:off x="935038" y="4414838"/>
            <a:ext cx="5140325" cy="4605337"/>
          </a:xfrm>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round/>
                <a:headEnd/>
                <a:tailEnd/>
              </a14:hiddenLine>
            </a:ext>
          </a:extLst>
        </p:spPr>
        <p:txBody>
          <a:bodyPr/>
          <a:lstStyle/>
          <a:p>
            <a:pPr eaLnBrk="1" hangingPunct="1">
              <a:lnSpc>
                <a:spcPct val="90000"/>
              </a:lnSpc>
              <a:spcBef>
                <a:spcPts val="450"/>
              </a:spcBef>
              <a:tabLst>
                <a:tab pos="0" algn="l"/>
                <a:tab pos="914400" algn="l"/>
                <a:tab pos="1830388" algn="l"/>
                <a:tab pos="2746375" algn="l"/>
                <a:tab pos="3662363" algn="l"/>
                <a:tab pos="4578350" algn="l"/>
                <a:tab pos="5494338" algn="l"/>
                <a:tab pos="6410325" algn="l"/>
                <a:tab pos="7324725" algn="l"/>
                <a:tab pos="8240713" algn="l"/>
                <a:tab pos="9156700" algn="l"/>
                <a:tab pos="10072688" algn="l"/>
              </a:tabLst>
            </a:pPr>
            <a:r>
              <a:rPr lang="en-US" altLang="en-US" b="1">
                <a:latin typeface="Times New Roman" panose="02020603050405020304" pitchFamily="18" charset="0"/>
              </a:rPr>
              <a:t>Why Is Data Extraction Important?</a:t>
            </a:r>
            <a:br>
              <a:rPr lang="en-US" altLang="en-US" b="1">
                <a:latin typeface="Times New Roman" panose="02020603050405020304" pitchFamily="18" charset="0"/>
              </a:rPr>
            </a:br>
            <a:br>
              <a:rPr lang="en-US" altLang="en-US" b="1">
                <a:latin typeface="Times New Roman" panose="02020603050405020304" pitchFamily="18" charset="0"/>
              </a:rPr>
            </a:br>
            <a:r>
              <a:rPr lang="en-US" altLang="en-US">
                <a:latin typeface="Times New Roman" panose="02020603050405020304" pitchFamily="18" charset="0"/>
              </a:rPr>
              <a:t>A structured and organized data extraction is necessary for a systematic review or meta-analysis.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To perform a systematic review or meta-analysis, one has to summarize studies to facilitate synthesis. A major value of extracting data into tables that have the same format is that comparisons across studies becomes easier, and the reader gets a better gestalt for the evidence. Furthermore, the structured format makes it simple to transfer data to other programs for analysis.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particular, one has to identify numerical data for meta-analyses. If the necessary numbers are not directly available, one would have to calculate them from sufficient statistics that are reported or from graphs.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In practice, data extraction, in-depth review, and quality assessment (assessment of bias risk) happen at the same time. It is not uncommon that studies with overt methodological problems also report inconsistent data, and this becomes evident only when one actually tries to extract data. </a:t>
            </a:r>
            <a:br>
              <a:rPr lang="en-US" altLang="en-US">
                <a:latin typeface="Times New Roman" panose="02020603050405020304" pitchFamily="18" charset="0"/>
              </a:rPr>
            </a:br>
            <a:br>
              <a:rPr lang="en-US" altLang="en-US">
                <a:latin typeface="Times New Roman" panose="02020603050405020304" pitchFamily="18" charset="0"/>
              </a:rPr>
            </a:br>
            <a:r>
              <a:rPr lang="en-US" altLang="en-US">
                <a:latin typeface="Times New Roman" panose="02020603050405020304" pitchFamily="18" charset="0"/>
              </a:rPr>
              <a:t>Often, during the data extraction phase, the reviewer realizes that some information is systematically missing or incorrectly assessed; some outcomes are never studied; or some populations are underrepresented in the existing evidence. </a:t>
            </a:r>
          </a:p>
        </p:txBody>
      </p:sp>
      <p:sp>
        <p:nvSpPr>
          <p:cNvPr id="15363" name="Slide Image Placeholder 3">
            <a:extLst>
              <a:ext uri="{FF2B5EF4-FFF2-40B4-BE49-F238E27FC236}">
                <a16:creationId xmlns:a16="http://schemas.microsoft.com/office/drawing/2014/main" id="{91F6CC30-1ECF-AB42-5B0B-40798B1E3063}"/>
              </a:ext>
            </a:extLst>
          </p:cNvPr>
          <p:cNvSpPr>
            <a:spLocks noGrp="1" noRot="1" noChangeAspect="1" noChangeArrowheads="1" noTextEdit="1"/>
          </p:cNvSpPr>
          <p:nvPr>
            <p:ph type="sldImg"/>
          </p:nvPr>
        </p:nvSpPr>
        <p:spPr>
          <a:ln/>
        </p:spPr>
      </p:sp>
    </p:spTree>
    <p:extLst>
      <p:ext uri="{BB962C8B-B14F-4D97-AF65-F5344CB8AC3E}">
        <p14:creationId xmlns:p14="http://schemas.microsoft.com/office/powerpoint/2010/main" val="22916179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Slide Image Placeholder 1">
            <a:extLst>
              <a:ext uri="{FF2B5EF4-FFF2-40B4-BE49-F238E27FC236}">
                <a16:creationId xmlns:a16="http://schemas.microsoft.com/office/drawing/2014/main" id="{B332D4E3-58DA-E2CD-2B18-0988F4C8454F}"/>
              </a:ext>
            </a:extLst>
          </p:cNvPr>
          <p:cNvSpPr>
            <a:spLocks noGrp="1" noRot="1" noChangeAspect="1" noChangeArrowheads="1" noTextEdit="1"/>
          </p:cNvSpPr>
          <p:nvPr>
            <p:ph type="sldImg"/>
          </p:nvPr>
        </p:nvSpPr>
        <p:spPr>
          <a:ln/>
        </p:spPr>
      </p:sp>
      <p:sp>
        <p:nvSpPr>
          <p:cNvPr id="17411" name="Notes Placeholder 2">
            <a:extLst>
              <a:ext uri="{FF2B5EF4-FFF2-40B4-BE49-F238E27FC236}">
                <a16:creationId xmlns:a16="http://schemas.microsoft.com/office/drawing/2014/main" id="{E97754C8-BE79-B6F5-E90C-1C7B1244230A}"/>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Why Not Meta-analysis?</a:t>
            </a:r>
            <a:br>
              <a:rPr lang="en-US" altLang="en-US" b="1"/>
            </a:br>
            <a:br>
              <a:rPr lang="en-US" altLang="en-US" b="1"/>
            </a:br>
            <a:r>
              <a:rPr lang="en-US" altLang="en-US"/>
              <a:t>There are many factors that contribute to the decision about whether or not studies can be combined.</a:t>
            </a:r>
          </a:p>
          <a:p>
            <a:endParaRPr lang="en-US"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3" name="Rectangle 2">
            <a:extLst>
              <a:ext uri="{FF2B5EF4-FFF2-40B4-BE49-F238E27FC236}">
                <a16:creationId xmlns:a16="http://schemas.microsoft.com/office/drawing/2014/main" id="{C90DF27E-A4A7-A1BF-25E0-306556647A77}"/>
              </a:ext>
            </a:extLst>
          </p:cNvPr>
          <p:cNvSpPr>
            <a:spLocks noGrp="1" noRot="1" noChangeAspect="1" noChangeArrowheads="1" noTextEdit="1"/>
          </p:cNvSpPr>
          <p:nvPr>
            <p:ph type="sldImg"/>
          </p:nvPr>
        </p:nvSpPr>
        <p:spPr>
          <a:ln/>
        </p:spPr>
      </p:sp>
      <p:sp>
        <p:nvSpPr>
          <p:cNvPr id="59394" name="Rectangle 3">
            <a:extLst>
              <a:ext uri="{FF2B5EF4-FFF2-40B4-BE49-F238E27FC236}">
                <a16:creationId xmlns:a16="http://schemas.microsoft.com/office/drawing/2014/main" id="{BE1B0F21-4DB7-4873-B2CB-1A879B6A3526}"/>
              </a:ext>
            </a:extLst>
          </p:cNvPr>
          <p:cNvSpPr>
            <a:spLocks noGrp="1" noChangeArrowheads="1"/>
          </p:cNvSpPr>
          <p:nvPr>
            <p:ph type="body" idx="1"/>
          </p:nvPr>
        </p:nvSpPr>
        <p:spPr>
          <a:xfrm>
            <a:off x="936625" y="4418013"/>
            <a:ext cx="5146675" cy="4189412"/>
          </a:xfrm>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92286" tIns="45332" rIns="92286" bIns="45332"/>
          <a:lstStyle/>
          <a:p>
            <a:pPr>
              <a:lnSpc>
                <a:spcPct val="110000"/>
              </a:lnSpc>
            </a:pPr>
            <a:r>
              <a:rPr lang="en-US" altLang="en-US" sz="1100" b="1"/>
              <a:t>Systematic Review Process Overview</a:t>
            </a:r>
            <a:br>
              <a:rPr lang="en-US" altLang="en-US" sz="1100" b="1"/>
            </a:br>
            <a:br>
              <a:rPr lang="en-US" altLang="en-US" sz="1100" b="1"/>
            </a:br>
            <a:r>
              <a:rPr lang="en-US" altLang="en-US" sz="1100"/>
              <a:t>Here are the same steps conceptually organized into the five different stages of conducting a systematic review.</a:t>
            </a:r>
            <a:br>
              <a:rPr lang="en-US" altLang="en-US" sz="1100"/>
            </a:br>
            <a:br>
              <a:rPr lang="en-US" altLang="en-US" sz="1100"/>
            </a:br>
            <a:r>
              <a:rPr lang="en-US" altLang="en-US" sz="1100"/>
              <a:t>The first step, the preparation of the topic, requires refinement of the topic and development of an analytic framework. The second step is to search for and select studies for inclusion, which involves identifying study eligibility criteria, searching for relevant studies, and selecting evidence for inclusion. The third step is to extract data from individual studies. The fourth step is to analyze and synthesize studies, which involves assessing the quality of individual studies, assessing applicability, presenting findings in tables, synthesizing quantitative data, and grading the strength of evidence. The final step is to report the systematic review.</a:t>
            </a:r>
            <a:br>
              <a:rPr lang="en-US" altLang="en-US" sz="1100"/>
            </a:br>
            <a:br>
              <a:rPr lang="en-US" altLang="en-US" sz="1100"/>
            </a:br>
            <a:r>
              <a:rPr lang="en-US" altLang="en-US" sz="1100"/>
              <a:t>Another important step that is not covered in these training modules occurs during the data extraction and analysis phase and extends after these steps. When examining the evidence to answer a key question, the Evidence-based Practice Center investigators also identify the gaps in the evidence that limit their ability to answer the questions. Identification of these gaps and prioritization of the future research needs is an essential step in the cycle to ensure that patients, providers, and policymakers have the information they need to make quality health care decisions.</a:t>
            </a:r>
          </a:p>
          <a:p>
            <a:pPr eaLnBrk="1" hangingPunct="1">
              <a:lnSpc>
                <a:spcPct val="110000"/>
              </a:lnSpc>
            </a:pPr>
            <a:endParaRPr lang="en-US" altLang="en-US" sz="1100"/>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7AFFBA-A184-713C-3A40-998B699C34D5}"/>
            </a:ext>
          </a:extLst>
        </p:cNvPr>
        <p:cNvGrpSpPr/>
        <p:nvPr/>
      </p:nvGrpSpPr>
      <p:grpSpPr>
        <a:xfrm>
          <a:off x="0" y="0"/>
          <a:ext cx="0" cy="0"/>
          <a:chOff x="0" y="0"/>
          <a:chExt cx="0" cy="0"/>
        </a:xfrm>
      </p:grpSpPr>
      <p:sp>
        <p:nvSpPr>
          <p:cNvPr id="15362" name="Rectangle 2">
            <a:extLst>
              <a:ext uri="{FF2B5EF4-FFF2-40B4-BE49-F238E27FC236}">
                <a16:creationId xmlns:a16="http://schemas.microsoft.com/office/drawing/2014/main" id="{FD657E02-4043-58A5-E994-5DE6157CA688}"/>
              </a:ext>
            </a:extLst>
          </p:cNvPr>
          <p:cNvSpPr>
            <a:spLocks noGrp="1" noRot="1" noChangeAspect="1" noChangeArrowheads="1" noTextEdit="1"/>
          </p:cNvSpPr>
          <p:nvPr>
            <p:ph type="sldImg"/>
          </p:nvPr>
        </p:nvSpPr>
        <p:spPr>
          <a:ln/>
        </p:spPr>
      </p:sp>
      <p:sp>
        <p:nvSpPr>
          <p:cNvPr id="15363" name="Rectangle 3">
            <a:extLst>
              <a:ext uri="{FF2B5EF4-FFF2-40B4-BE49-F238E27FC236}">
                <a16:creationId xmlns:a16="http://schemas.microsoft.com/office/drawing/2014/main" id="{297F7ED3-7247-1029-669A-5574B6FF2C68}"/>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lnSpc>
                <a:spcPct val="90000"/>
              </a:lnSpc>
            </a:pPr>
            <a:r>
              <a:rPr lang="en-US" altLang="en-US" b="1"/>
              <a:t>What Is an Analytic Framework?</a:t>
            </a:r>
            <a:br>
              <a:rPr lang="en-US" altLang="en-US" b="1"/>
            </a:br>
            <a:br>
              <a:rPr lang="en-US" altLang="en-US" b="1"/>
            </a:br>
            <a:r>
              <a:rPr lang="en-US" altLang="en-US"/>
              <a:t>Analytic frameworks essentially provide a picture of the topic under review, helping to elucidate the ways in which the intervention under review may contribute to health outcomes in the target population in light of potential mediators and modifiers of effect. </a:t>
            </a:r>
            <a:br>
              <a:rPr lang="en-US" altLang="en-US"/>
            </a:br>
            <a:br>
              <a:rPr lang="en-US" altLang="en-US"/>
            </a:br>
            <a:r>
              <a:rPr lang="en-US" altLang="en-US" b="1"/>
              <a:t>References:</a:t>
            </a:r>
            <a:br>
              <a:rPr lang="en-US" altLang="en-US"/>
            </a:br>
            <a:r>
              <a:rPr lang="en-US" altLang="en-US"/>
              <a:t>Bravata DM, McDonald KM, Shojania KG, et al. Challenges in systematic reviews: synthesis of topics related to the delivery, organization, and financing of health care. </a:t>
            </a:r>
            <a:r>
              <a:rPr lang="en-US" altLang="en-US" i="1"/>
              <a:t>Ann Intern Med</a:t>
            </a:r>
            <a:r>
              <a:rPr lang="en-US" altLang="en-US"/>
              <a:t> 2005;142(Pt 2):1056-65. </a:t>
            </a:r>
            <a:r>
              <a:rPr lang="en-US" altLang="en-US">
                <a:solidFill>
                  <a:srgbClr val="212121"/>
                </a:solidFill>
                <a:latin typeface="BlinkMacSystemFont"/>
              </a:rPr>
              <a:t>DOI: </a:t>
            </a:r>
            <a:r>
              <a:rPr lang="en-US" altLang="en-US">
                <a:solidFill>
                  <a:srgbClr val="0071BC"/>
                </a:solidFill>
                <a:latin typeface="BlinkMacSystemFont"/>
                <a:hlinkClick r:id="rId3"/>
              </a:rPr>
              <a:t>10.7326/0003-4819-142-12_part_2-200506211-00005</a:t>
            </a:r>
            <a:r>
              <a:rPr lang="en-US" altLang="en-US">
                <a:solidFill>
                  <a:srgbClr val="212121"/>
                </a:solidFill>
                <a:latin typeface="BlinkMacSystemFont"/>
              </a:rPr>
              <a:t>.</a:t>
            </a:r>
            <a:endParaRPr lang="en-US" altLang="en-US"/>
          </a:p>
          <a:p>
            <a:pPr>
              <a:lnSpc>
                <a:spcPct val="90000"/>
              </a:lnSpc>
            </a:pPr>
            <a:r>
              <a:rPr lang="en-US" altLang="en-US">
                <a:hlinkClick r:id="rId4"/>
              </a:rPr>
              <a:t>http://www.ncbi.nlm.nih.gov/pubmed/15968030</a:t>
            </a:r>
            <a:endParaRPr lang="en-US" altLang="en-US"/>
          </a:p>
          <a:p>
            <a:pPr>
              <a:lnSpc>
                <a:spcPct val="90000"/>
              </a:lnSpc>
            </a:pPr>
            <a:br>
              <a:rPr lang="en-US" altLang="en-US"/>
            </a:br>
            <a:r>
              <a:rPr lang="en-US" altLang="en-US"/>
              <a:t>Mulrow C, Langhorne P, Grimshaw J. Integrating heterogeneous pieces of evidence in systematic reviews. </a:t>
            </a:r>
            <a:r>
              <a:rPr lang="en-US" altLang="en-US" i="1"/>
              <a:t>Ann Intern Med </a:t>
            </a:r>
            <a:r>
              <a:rPr lang="en-US" altLang="en-US"/>
              <a:t>1997;127:989-95. </a:t>
            </a:r>
            <a:r>
              <a:rPr lang="en-US" altLang="en-US">
                <a:solidFill>
                  <a:srgbClr val="212121"/>
                </a:solidFill>
                <a:latin typeface="BlinkMacSystemFont"/>
              </a:rPr>
              <a:t>DOI: </a:t>
            </a:r>
            <a:r>
              <a:rPr lang="en-US" altLang="en-US">
                <a:solidFill>
                  <a:srgbClr val="0071BC"/>
                </a:solidFill>
                <a:latin typeface="BlinkMacSystemFont"/>
                <a:hlinkClick r:id="rId5"/>
              </a:rPr>
              <a:t>10.7326/0003-4819-127-11-199712010-00008</a:t>
            </a:r>
            <a:r>
              <a:rPr lang="en-US" altLang="en-US">
                <a:solidFill>
                  <a:srgbClr val="212121"/>
                </a:solidFill>
                <a:latin typeface="BlinkMacSystemFont"/>
              </a:rPr>
              <a:t>.</a:t>
            </a:r>
            <a:endParaRPr lang="en-US" altLang="en-US"/>
          </a:p>
          <a:p>
            <a:pPr>
              <a:lnSpc>
                <a:spcPct val="90000"/>
              </a:lnSpc>
            </a:pPr>
            <a:r>
              <a:rPr lang="en-US" altLang="en-US"/>
              <a:t>http://www.ncbi.nlm.nih.gov/pubmed/9412305</a:t>
            </a:r>
          </a:p>
          <a:p>
            <a:pPr>
              <a:lnSpc>
                <a:spcPct val="90000"/>
              </a:lnSpc>
            </a:pPr>
            <a:endParaRPr lang="en-US" altLang="en-US"/>
          </a:p>
        </p:txBody>
      </p:sp>
    </p:spTree>
    <p:extLst>
      <p:ext uri="{BB962C8B-B14F-4D97-AF65-F5344CB8AC3E}">
        <p14:creationId xmlns:p14="http://schemas.microsoft.com/office/powerpoint/2010/main" val="741149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Slide Image Placeholder 1">
            <a:extLst>
              <a:ext uri="{FF2B5EF4-FFF2-40B4-BE49-F238E27FC236}">
                <a16:creationId xmlns:a16="http://schemas.microsoft.com/office/drawing/2014/main" id="{15C30E62-7058-14C5-9AC5-2D3EA49CBCE2}"/>
              </a:ext>
            </a:extLst>
          </p:cNvPr>
          <p:cNvSpPr>
            <a:spLocks noGrp="1" noRot="1" noChangeAspect="1" noChangeArrowheads="1" noTextEdit="1"/>
          </p:cNvSpPr>
          <p:nvPr>
            <p:ph type="sldImg"/>
          </p:nvPr>
        </p:nvSpPr>
        <p:spPr>
          <a:ln/>
        </p:spPr>
      </p:sp>
      <p:sp>
        <p:nvSpPr>
          <p:cNvPr id="31747" name="Notes Placeholder 2">
            <a:extLst>
              <a:ext uri="{FF2B5EF4-FFF2-40B4-BE49-F238E27FC236}">
                <a16:creationId xmlns:a16="http://schemas.microsoft.com/office/drawing/2014/main" id="{671207ED-E71B-FD0A-4D4E-1B5BE45E642F}"/>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a:lnSpc>
                <a:spcPct val="90000"/>
              </a:lnSpc>
            </a:pPr>
            <a:r>
              <a:rPr lang="en-US" altLang="en-US" b="1"/>
              <a:t>Sample Working Framework</a:t>
            </a:r>
            <a:br>
              <a:rPr lang="en-US" altLang="en-US" b="1"/>
            </a:br>
            <a:br>
              <a:rPr lang="en-US" altLang="en-US" b="1"/>
            </a:br>
            <a:r>
              <a:rPr lang="en-US" altLang="en-US"/>
              <a:t>Systematic reviews may examine the effects of screening, diagnosis, or treatment. This overall analytic framework includes both screening and treatment; the box surrounds the portion of the framework that would be used if the intervention being reviewed was the treatment, rather than the screening approach.  </a:t>
            </a:r>
            <a:br>
              <a:rPr lang="en-US" altLang="en-US"/>
            </a:br>
            <a:br>
              <a:rPr lang="en-US" altLang="en-US"/>
            </a:br>
            <a:r>
              <a:rPr lang="en-US" altLang="en-US" b="1"/>
              <a:t>Reference:</a:t>
            </a:r>
          </a:p>
          <a:p>
            <a:pPr>
              <a:lnSpc>
                <a:spcPct val="90000"/>
              </a:lnSpc>
            </a:pPr>
            <a:r>
              <a:rPr lang="en-US" altLang="en-US"/>
              <a:t>Harris RP, Hefland M, Woolf SH, et al. Current methods of the US Preventive Services Task Force: a review of the process. </a:t>
            </a:r>
            <a:r>
              <a:rPr lang="en-US" altLang="en-US" i="1"/>
              <a:t>Am J Prev Med </a:t>
            </a:r>
            <a:r>
              <a:rPr lang="en-US" altLang="en-US"/>
              <a:t>2001;20(Suppl):21-35. </a:t>
            </a:r>
            <a:r>
              <a:rPr lang="en-US" altLang="en-US">
                <a:solidFill>
                  <a:srgbClr val="212121"/>
                </a:solidFill>
                <a:latin typeface="BlinkMacSystemFont"/>
              </a:rPr>
              <a:t>DOI: </a:t>
            </a:r>
            <a:r>
              <a:rPr lang="en-US" altLang="en-US">
                <a:solidFill>
                  <a:srgbClr val="0071BC"/>
                </a:solidFill>
                <a:latin typeface="BlinkMacSystemFont"/>
                <a:hlinkClick r:id="rId3"/>
              </a:rPr>
              <a:t>10.1016/s0749-3797(01)00261-6</a:t>
            </a:r>
            <a:r>
              <a:rPr lang="en-US" altLang="en-US">
                <a:solidFill>
                  <a:srgbClr val="212121"/>
                </a:solidFill>
                <a:latin typeface="BlinkMacSystemFont"/>
              </a:rPr>
              <a:t>.</a:t>
            </a:r>
            <a:endParaRPr lang="en-US" altLang="en-US"/>
          </a:p>
          <a:p>
            <a:pPr>
              <a:lnSpc>
                <a:spcPct val="90000"/>
              </a:lnSpc>
            </a:pPr>
            <a:r>
              <a:rPr lang="en-US" altLang="en-US"/>
              <a:t>http://www.ncbi.nlm.nih.gov/pubmed/11306229</a:t>
            </a:r>
            <a:br>
              <a:rPr lang="en-US" altLang="en-US"/>
            </a:br>
            <a:endParaRPr lang="en-US" alt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Rectangle 2">
            <a:extLst>
              <a:ext uri="{FF2B5EF4-FFF2-40B4-BE49-F238E27FC236}">
                <a16:creationId xmlns:a16="http://schemas.microsoft.com/office/drawing/2014/main" id="{D93B32FB-DEF4-D2C2-0326-06DA1640D874}"/>
              </a:ext>
            </a:extLst>
          </p:cNvPr>
          <p:cNvSpPr>
            <a:spLocks noGrp="1" noRot="1" noChangeAspect="1" noChangeArrowheads="1" noTextEdit="1"/>
          </p:cNvSpPr>
          <p:nvPr>
            <p:ph type="sldImg"/>
          </p:nvPr>
        </p:nvSpPr>
        <p:spPr>
          <a:ln/>
        </p:spPr>
      </p:sp>
      <p:sp>
        <p:nvSpPr>
          <p:cNvPr id="25603" name="Rectangle 3">
            <a:extLst>
              <a:ext uri="{FF2B5EF4-FFF2-40B4-BE49-F238E27FC236}">
                <a16:creationId xmlns:a16="http://schemas.microsoft.com/office/drawing/2014/main" id="{B16D23B6-E49D-7553-3B8C-BC9BD8C3A13D}"/>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Revising the Framework</a:t>
            </a:r>
          </a:p>
          <a:p>
            <a:endParaRPr lang="en-US" altLang="en-US" b="1"/>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360028F-FB16-A866-F5C3-4BBA909F9F2F}"/>
            </a:ext>
          </a:extLst>
        </p:cNvPr>
        <p:cNvGrpSpPr/>
        <p:nvPr/>
      </p:nvGrpSpPr>
      <p:grpSpPr>
        <a:xfrm>
          <a:off x="0" y="0"/>
          <a:ext cx="0" cy="0"/>
          <a:chOff x="0" y="0"/>
          <a:chExt cx="0" cy="0"/>
        </a:xfrm>
      </p:grpSpPr>
      <p:sp>
        <p:nvSpPr>
          <p:cNvPr id="25602" name="Rectangle 2">
            <a:extLst>
              <a:ext uri="{FF2B5EF4-FFF2-40B4-BE49-F238E27FC236}">
                <a16:creationId xmlns:a16="http://schemas.microsoft.com/office/drawing/2014/main" id="{DAA403CB-5C00-F100-1812-125D4FF240AF}"/>
              </a:ext>
            </a:extLst>
          </p:cNvPr>
          <p:cNvSpPr>
            <a:spLocks noGrp="1" noRot="1" noChangeAspect="1" noChangeArrowheads="1" noTextEdit="1"/>
          </p:cNvSpPr>
          <p:nvPr>
            <p:ph type="sldImg"/>
          </p:nvPr>
        </p:nvSpPr>
        <p:spPr>
          <a:ln/>
        </p:spPr>
      </p:sp>
      <p:sp>
        <p:nvSpPr>
          <p:cNvPr id="25603" name="Rectangle 3">
            <a:extLst>
              <a:ext uri="{FF2B5EF4-FFF2-40B4-BE49-F238E27FC236}">
                <a16:creationId xmlns:a16="http://schemas.microsoft.com/office/drawing/2014/main" id="{7BA30F11-65CC-321B-B8DF-3363F58DE2BC}"/>
              </a:ext>
            </a:extLst>
          </p:cNvPr>
          <p:cNvSpPr>
            <a:spLocks noGrp="1" noChangeArrowheads="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Revising the Framework</a:t>
            </a:r>
          </a:p>
          <a:p>
            <a:endParaRPr lang="en-US" altLang="en-US" b="1"/>
          </a:p>
        </p:txBody>
      </p:sp>
    </p:spTree>
    <p:extLst>
      <p:ext uri="{BB962C8B-B14F-4D97-AF65-F5344CB8AC3E}">
        <p14:creationId xmlns:p14="http://schemas.microsoft.com/office/powerpoint/2010/main" val="1273975436"/>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Slide Image Placeholder 1">
            <a:extLst>
              <a:ext uri="{FF2B5EF4-FFF2-40B4-BE49-F238E27FC236}">
                <a16:creationId xmlns:a16="http://schemas.microsoft.com/office/drawing/2014/main" id="{A1D39832-1A7C-CB24-A00C-182F08A7D30D}"/>
              </a:ext>
            </a:extLst>
          </p:cNvPr>
          <p:cNvSpPr>
            <a:spLocks noGrp="1" noRot="1" noChangeAspect="1" noChangeArrowheads="1" noTextEdit="1"/>
          </p:cNvSpPr>
          <p:nvPr>
            <p:ph type="sldImg"/>
          </p:nvPr>
        </p:nvSpPr>
        <p:spPr>
          <a:ln/>
        </p:spPr>
      </p:sp>
      <p:sp>
        <p:nvSpPr>
          <p:cNvPr id="77827" name="Notes Placeholder 2">
            <a:extLst>
              <a:ext uri="{FF2B5EF4-FFF2-40B4-BE49-F238E27FC236}">
                <a16:creationId xmlns:a16="http://schemas.microsoft.com/office/drawing/2014/main" id="{6430DE7D-4D31-0F31-40B9-7D9AC46CB84C}"/>
              </a:ext>
            </a:extLst>
          </p:cNvPr>
          <p:cNvSpPr>
            <a:spLocks noGrp="1"/>
          </p:cNvSpPr>
          <p:nvPr>
            <p:ph type="body" idx="1"/>
          </p:nvPr>
        </p:nvSpPr>
        <p:spPr>
          <a:noFill/>
          <a:ln w="9525"/>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r>
              <a:rPr lang="en-US" altLang="en-US" b="1"/>
              <a:t>Key Messages</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34365F-BA83-2610-4C34-D16086D3246B}"/>
              </a:ext>
            </a:extLst>
          </p:cNvPr>
          <p:cNvSpPr>
            <a:spLocks noGrp="1"/>
          </p:cNvSpPr>
          <p:nvPr>
            <p:ph type="ctrTitle"/>
          </p:nvPr>
        </p:nvSpPr>
        <p:spPr>
          <a:xfrm>
            <a:off x="1143000" y="1122363"/>
            <a:ext cx="6858000" cy="2387600"/>
          </a:xfrm>
        </p:spPr>
        <p:txBody>
          <a:bodyPr anchor="b"/>
          <a:lstStyle>
            <a:lvl1pPr algn="ctr">
              <a:defRPr sz="4500"/>
            </a:lvl1pPr>
          </a:lstStyle>
          <a:p>
            <a:r>
              <a:rPr lang="en-GB"/>
              <a:t>Click to edit Master title style</a:t>
            </a:r>
          </a:p>
        </p:txBody>
      </p:sp>
      <p:sp>
        <p:nvSpPr>
          <p:cNvPr id="3" name="Subtitle 2">
            <a:extLst>
              <a:ext uri="{FF2B5EF4-FFF2-40B4-BE49-F238E27FC236}">
                <a16:creationId xmlns:a16="http://schemas.microsoft.com/office/drawing/2014/main" id="{44674498-0303-D858-A730-C2C01CB73A2C}"/>
              </a:ext>
            </a:extLst>
          </p:cNvPr>
          <p:cNvSpPr>
            <a:spLocks noGrp="1"/>
          </p:cNvSpPr>
          <p:nvPr>
            <p:ph type="subTitle" idx="1"/>
          </p:nvPr>
        </p:nvSpPr>
        <p:spPr>
          <a:xfrm>
            <a:off x="1143000" y="3602038"/>
            <a:ext cx="6858000" cy="165576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GB"/>
              <a:t>Click to edit Master subtitle style</a:t>
            </a:r>
          </a:p>
        </p:txBody>
      </p:sp>
      <p:sp>
        <p:nvSpPr>
          <p:cNvPr id="4" name="Date Placeholder 3">
            <a:extLst>
              <a:ext uri="{FF2B5EF4-FFF2-40B4-BE49-F238E27FC236}">
                <a16:creationId xmlns:a16="http://schemas.microsoft.com/office/drawing/2014/main" id="{8B998F21-DD6F-F583-9C6D-8397B772BE0F}"/>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F1A78C28-C728-E70E-C23C-7827BCA4E2F8}"/>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E391877-C666-A562-8117-0A15C38277E7}"/>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345721386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813E23-945A-CA92-BDD0-22E9B3F0C123}"/>
              </a:ext>
            </a:extLst>
          </p:cNvPr>
          <p:cNvSpPr>
            <a:spLocks noGrp="1"/>
          </p:cNvSpPr>
          <p:nvPr>
            <p:ph type="title"/>
          </p:nvPr>
        </p:nvSpPr>
        <p:spPr/>
        <p:txBody>
          <a:bodyPr/>
          <a:lstStyle/>
          <a:p>
            <a:r>
              <a:rPr lang="en-GB"/>
              <a:t>Click to edit Master title style</a:t>
            </a:r>
          </a:p>
        </p:txBody>
      </p:sp>
      <p:sp>
        <p:nvSpPr>
          <p:cNvPr id="3" name="Vertical Text Placeholder 2">
            <a:extLst>
              <a:ext uri="{FF2B5EF4-FFF2-40B4-BE49-F238E27FC236}">
                <a16:creationId xmlns:a16="http://schemas.microsoft.com/office/drawing/2014/main" id="{18120AB5-4544-2B77-9145-3B3328C1885C}"/>
              </a:ext>
            </a:extLst>
          </p:cNvPr>
          <p:cNvSpPr>
            <a:spLocks noGrp="1"/>
          </p:cNvSpPr>
          <p:nvPr>
            <p:ph type="body" orient="vert" idx="1"/>
          </p:nvPr>
        </p:nvSpPr>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FE029277-6DBD-755C-BB4C-D6894D5F02DC}"/>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3FC7FD8D-00B0-C953-D4EB-B37BECE903A7}"/>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79EAFC5-107E-C81D-F224-02E86E7BB0B2}"/>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62466424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D6DF386-A3D1-4DEF-C867-66E2DB9A9A93}"/>
              </a:ext>
            </a:extLst>
          </p:cNvPr>
          <p:cNvSpPr>
            <a:spLocks noGrp="1"/>
          </p:cNvSpPr>
          <p:nvPr>
            <p:ph type="title" orient="vert"/>
          </p:nvPr>
        </p:nvSpPr>
        <p:spPr>
          <a:xfrm>
            <a:off x="6543675" y="365125"/>
            <a:ext cx="1971675" cy="5811838"/>
          </a:xfrm>
        </p:spPr>
        <p:txBody>
          <a:bodyPr vert="eaVert"/>
          <a:lstStyle/>
          <a:p>
            <a:r>
              <a:rPr lang="en-GB"/>
              <a:t>Click to edit Master title style</a:t>
            </a:r>
          </a:p>
        </p:txBody>
      </p:sp>
      <p:sp>
        <p:nvSpPr>
          <p:cNvPr id="3" name="Vertical Text Placeholder 2">
            <a:extLst>
              <a:ext uri="{FF2B5EF4-FFF2-40B4-BE49-F238E27FC236}">
                <a16:creationId xmlns:a16="http://schemas.microsoft.com/office/drawing/2014/main" id="{291953D5-95F9-FBAC-15F4-A37132B14C2F}"/>
              </a:ext>
            </a:extLst>
          </p:cNvPr>
          <p:cNvSpPr>
            <a:spLocks noGrp="1"/>
          </p:cNvSpPr>
          <p:nvPr>
            <p:ph type="body" orient="vert" idx="1"/>
          </p:nvPr>
        </p:nvSpPr>
        <p:spPr>
          <a:xfrm>
            <a:off x="628650" y="365125"/>
            <a:ext cx="5800725" cy="5811838"/>
          </a:xfrm>
        </p:spPr>
        <p:txBody>
          <a:bodyPr vert="eaVert"/>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53B06DD6-396E-7BEC-DFD1-E39089FC025A}"/>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2544C1D3-D5B2-302F-8AA9-5F7AE8719B1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4FF4513-5021-8E6F-6948-6D83BF4FD401}"/>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40997411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Title and Blank">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413810421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1_Blank">
    <p:spTree>
      <p:nvGrpSpPr>
        <p:cNvPr id="1" name=""/>
        <p:cNvGrpSpPr/>
        <p:nvPr/>
      </p:nvGrpSpPr>
      <p:grpSpPr>
        <a:xfrm>
          <a:off x="0" y="0"/>
          <a:ext cx="0" cy="0"/>
          <a:chOff x="0" y="0"/>
          <a:chExt cx="0" cy="0"/>
        </a:xfrm>
      </p:grpSpPr>
      <p:sp>
        <p:nvSpPr>
          <p:cNvPr id="2" name="Title 1"/>
          <p:cNvSpPr>
            <a:spLocks noGrp="1"/>
          </p:cNvSpPr>
          <p:nvPr>
            <p:ph type="title"/>
          </p:nvPr>
        </p:nvSpPr>
        <p:spPr>
          <a:xfrm>
            <a:off x="533400" y="130175"/>
            <a:ext cx="7997825" cy="860425"/>
          </a:xfrm>
        </p:spPr>
        <p:txBody>
          <a:bodyPr/>
          <a:lstStyle>
            <a:lvl1pPr algn="l">
              <a:defRPr/>
            </a:lvl1pPr>
          </a:lstStyle>
          <a:p>
            <a:r>
              <a:rPr lang="en-US"/>
              <a:t>Click to edit Master title style</a:t>
            </a:r>
            <a:endParaRPr lang="en-US" dirty="0"/>
          </a:p>
        </p:txBody>
      </p:sp>
    </p:spTree>
    <p:extLst>
      <p:ext uri="{BB962C8B-B14F-4D97-AF65-F5344CB8AC3E}">
        <p14:creationId xmlns:p14="http://schemas.microsoft.com/office/powerpoint/2010/main" val="3294376410"/>
      </p:ext>
    </p:extLst>
  </p:cSld>
  <p:clrMapOvr>
    <a:masterClrMapping/>
  </p:clrMapOvr>
  <p:hf hdr="0" ftr="0" dt="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FC9AFCF-3D55-9353-E87B-3ACC91F9ADB8}"/>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202CA3EC-17B6-08B6-7FA4-27D20E146A65}"/>
              </a:ext>
            </a:extLst>
          </p:cNvPr>
          <p:cNvSpPr>
            <a:spLocks noGrp="1"/>
          </p:cNvSpPr>
          <p:nvPr>
            <p:ph idx="1"/>
          </p:nvPr>
        </p:nvSpPr>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DC942845-5602-8FE6-E7E2-03FBE634C2BD}"/>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D69E7553-A93A-9070-BD68-6A7409D40744}"/>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7DA2437B-4CED-1FBD-9A30-4D700F55D339}"/>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42842890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DB422F-EB72-7894-7300-F0955A008DEA}"/>
              </a:ext>
            </a:extLst>
          </p:cNvPr>
          <p:cNvSpPr>
            <a:spLocks noGrp="1"/>
          </p:cNvSpPr>
          <p:nvPr>
            <p:ph type="title"/>
          </p:nvPr>
        </p:nvSpPr>
        <p:spPr>
          <a:xfrm>
            <a:off x="623888" y="1709739"/>
            <a:ext cx="7886700" cy="2852737"/>
          </a:xfrm>
        </p:spPr>
        <p:txBody>
          <a:bodyPr anchor="b"/>
          <a:lstStyle>
            <a:lvl1pPr>
              <a:defRPr sz="4500"/>
            </a:lvl1pPr>
          </a:lstStyle>
          <a:p>
            <a:r>
              <a:rPr lang="en-GB"/>
              <a:t>Click to edit Master title style</a:t>
            </a:r>
          </a:p>
        </p:txBody>
      </p:sp>
      <p:sp>
        <p:nvSpPr>
          <p:cNvPr id="3" name="Text Placeholder 2">
            <a:extLst>
              <a:ext uri="{FF2B5EF4-FFF2-40B4-BE49-F238E27FC236}">
                <a16:creationId xmlns:a16="http://schemas.microsoft.com/office/drawing/2014/main" id="{61924C01-4FED-CAAD-0403-FE432A1C7A01}"/>
              </a:ext>
            </a:extLst>
          </p:cNvPr>
          <p:cNvSpPr>
            <a:spLocks noGrp="1"/>
          </p:cNvSpPr>
          <p:nvPr>
            <p:ph type="body" idx="1"/>
          </p:nvPr>
        </p:nvSpPr>
        <p:spPr>
          <a:xfrm>
            <a:off x="623888" y="4589464"/>
            <a:ext cx="7886700" cy="1500187"/>
          </a:xfrm>
        </p:spPr>
        <p:txBody>
          <a:bodyPr/>
          <a:lstStyle>
            <a:lvl1pPr marL="0" indent="0">
              <a:buNone/>
              <a:defRPr sz="1800">
                <a:solidFill>
                  <a:schemeClr val="tx1">
                    <a:tint val="82000"/>
                  </a:schemeClr>
                </a:solidFill>
              </a:defRPr>
            </a:lvl1pPr>
            <a:lvl2pPr marL="342900" indent="0">
              <a:buNone/>
              <a:defRPr sz="1500">
                <a:solidFill>
                  <a:schemeClr val="tx1">
                    <a:tint val="82000"/>
                  </a:schemeClr>
                </a:solidFill>
              </a:defRPr>
            </a:lvl2pPr>
            <a:lvl3pPr marL="685800" indent="0">
              <a:buNone/>
              <a:defRPr sz="1350">
                <a:solidFill>
                  <a:schemeClr val="tx1">
                    <a:tint val="82000"/>
                  </a:schemeClr>
                </a:solidFill>
              </a:defRPr>
            </a:lvl3pPr>
            <a:lvl4pPr marL="1028700" indent="0">
              <a:buNone/>
              <a:defRPr sz="1200">
                <a:solidFill>
                  <a:schemeClr val="tx1">
                    <a:tint val="82000"/>
                  </a:schemeClr>
                </a:solidFill>
              </a:defRPr>
            </a:lvl4pPr>
            <a:lvl5pPr marL="1371600" indent="0">
              <a:buNone/>
              <a:defRPr sz="1200">
                <a:solidFill>
                  <a:schemeClr val="tx1">
                    <a:tint val="82000"/>
                  </a:schemeClr>
                </a:solidFill>
              </a:defRPr>
            </a:lvl5pPr>
            <a:lvl6pPr marL="1714500" indent="0">
              <a:buNone/>
              <a:defRPr sz="1200">
                <a:solidFill>
                  <a:schemeClr val="tx1">
                    <a:tint val="82000"/>
                  </a:schemeClr>
                </a:solidFill>
              </a:defRPr>
            </a:lvl6pPr>
            <a:lvl7pPr marL="2057400" indent="0">
              <a:buNone/>
              <a:defRPr sz="1200">
                <a:solidFill>
                  <a:schemeClr val="tx1">
                    <a:tint val="82000"/>
                  </a:schemeClr>
                </a:solidFill>
              </a:defRPr>
            </a:lvl7pPr>
            <a:lvl8pPr marL="2400300" indent="0">
              <a:buNone/>
              <a:defRPr sz="1200">
                <a:solidFill>
                  <a:schemeClr val="tx1">
                    <a:tint val="82000"/>
                  </a:schemeClr>
                </a:solidFill>
              </a:defRPr>
            </a:lvl8pPr>
            <a:lvl9pPr marL="2743200" indent="0">
              <a:buNone/>
              <a:defRPr sz="1200">
                <a:solidFill>
                  <a:schemeClr val="tx1">
                    <a:tint val="82000"/>
                  </a:schemeClr>
                </a:solidFill>
              </a:defRPr>
            </a:lvl9pPr>
          </a:lstStyle>
          <a:p>
            <a:pPr lvl="0"/>
            <a:r>
              <a:rPr lang="en-GB"/>
              <a:t>Click to edit Master text styles</a:t>
            </a:r>
          </a:p>
        </p:txBody>
      </p:sp>
      <p:sp>
        <p:nvSpPr>
          <p:cNvPr id="4" name="Date Placeholder 3">
            <a:extLst>
              <a:ext uri="{FF2B5EF4-FFF2-40B4-BE49-F238E27FC236}">
                <a16:creationId xmlns:a16="http://schemas.microsoft.com/office/drawing/2014/main" id="{4B8FEAE0-8B90-E375-BFDC-361E7A664CD0}"/>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5A059C1F-F03C-9D05-7810-BF497B134626}"/>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403B9EDF-13AF-4F67-F94C-9336ABBA9671}"/>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6538652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0C39D75-5308-2EE8-74C1-C19AF36ED3F9}"/>
              </a:ext>
            </a:extLst>
          </p:cNvPr>
          <p:cNvSpPr>
            <a:spLocks noGrp="1"/>
          </p:cNvSpPr>
          <p:nvPr>
            <p:ph type="title"/>
          </p:nvPr>
        </p:nvSpPr>
        <p:spPr/>
        <p:txBody>
          <a:bodyPr/>
          <a:lstStyle/>
          <a:p>
            <a:r>
              <a:rPr lang="en-GB"/>
              <a:t>Click to edit Master title style</a:t>
            </a:r>
          </a:p>
        </p:txBody>
      </p:sp>
      <p:sp>
        <p:nvSpPr>
          <p:cNvPr id="3" name="Content Placeholder 2">
            <a:extLst>
              <a:ext uri="{FF2B5EF4-FFF2-40B4-BE49-F238E27FC236}">
                <a16:creationId xmlns:a16="http://schemas.microsoft.com/office/drawing/2014/main" id="{CA7DAC9B-0157-3BF6-900D-B2935F7860AE}"/>
              </a:ext>
            </a:extLst>
          </p:cNvPr>
          <p:cNvSpPr>
            <a:spLocks noGrp="1"/>
          </p:cNvSpPr>
          <p:nvPr>
            <p:ph sz="half" idx="1"/>
          </p:nvPr>
        </p:nvSpPr>
        <p:spPr>
          <a:xfrm>
            <a:off x="6286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Content Placeholder 3">
            <a:extLst>
              <a:ext uri="{FF2B5EF4-FFF2-40B4-BE49-F238E27FC236}">
                <a16:creationId xmlns:a16="http://schemas.microsoft.com/office/drawing/2014/main" id="{469B27B3-E060-BA59-D40E-912E64B70964}"/>
              </a:ext>
            </a:extLst>
          </p:cNvPr>
          <p:cNvSpPr>
            <a:spLocks noGrp="1"/>
          </p:cNvSpPr>
          <p:nvPr>
            <p:ph sz="half" idx="2"/>
          </p:nvPr>
        </p:nvSpPr>
        <p:spPr>
          <a:xfrm>
            <a:off x="4629150" y="1825625"/>
            <a:ext cx="3886200" cy="435133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Date Placeholder 4">
            <a:extLst>
              <a:ext uri="{FF2B5EF4-FFF2-40B4-BE49-F238E27FC236}">
                <a16:creationId xmlns:a16="http://schemas.microsoft.com/office/drawing/2014/main" id="{FA6ED183-1D73-60FB-782A-4B39DD82C91C}"/>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6" name="Footer Placeholder 5">
            <a:extLst>
              <a:ext uri="{FF2B5EF4-FFF2-40B4-BE49-F238E27FC236}">
                <a16:creationId xmlns:a16="http://schemas.microsoft.com/office/drawing/2014/main" id="{57F5BA3D-6FB2-5A8C-A147-D50C02C916BF}"/>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790B3F03-6007-785A-6690-812B2C9D18CC}"/>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18430477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055B05-2EB4-6449-4BD1-6E2C88CB3B6D}"/>
              </a:ext>
            </a:extLst>
          </p:cNvPr>
          <p:cNvSpPr>
            <a:spLocks noGrp="1"/>
          </p:cNvSpPr>
          <p:nvPr>
            <p:ph type="title"/>
          </p:nvPr>
        </p:nvSpPr>
        <p:spPr>
          <a:xfrm>
            <a:off x="629841" y="365126"/>
            <a:ext cx="7886700" cy="1325563"/>
          </a:xfrm>
        </p:spPr>
        <p:txBody>
          <a:bodyPr/>
          <a:lstStyle/>
          <a:p>
            <a:r>
              <a:rPr lang="en-GB"/>
              <a:t>Click to edit Master title style</a:t>
            </a:r>
          </a:p>
        </p:txBody>
      </p:sp>
      <p:sp>
        <p:nvSpPr>
          <p:cNvPr id="3" name="Text Placeholder 2">
            <a:extLst>
              <a:ext uri="{FF2B5EF4-FFF2-40B4-BE49-F238E27FC236}">
                <a16:creationId xmlns:a16="http://schemas.microsoft.com/office/drawing/2014/main" id="{B134390E-63F3-A83B-4796-901BCD4D3145}"/>
              </a:ext>
            </a:extLst>
          </p:cNvPr>
          <p:cNvSpPr>
            <a:spLocks noGrp="1"/>
          </p:cNvSpPr>
          <p:nvPr>
            <p:ph type="body" idx="1"/>
          </p:nvPr>
        </p:nvSpPr>
        <p:spPr>
          <a:xfrm>
            <a:off x="629842" y="1681163"/>
            <a:ext cx="3868340"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4" name="Content Placeholder 3">
            <a:extLst>
              <a:ext uri="{FF2B5EF4-FFF2-40B4-BE49-F238E27FC236}">
                <a16:creationId xmlns:a16="http://schemas.microsoft.com/office/drawing/2014/main" id="{25563489-F9E6-C709-AE69-2912A53C262A}"/>
              </a:ext>
            </a:extLst>
          </p:cNvPr>
          <p:cNvSpPr>
            <a:spLocks noGrp="1"/>
          </p:cNvSpPr>
          <p:nvPr>
            <p:ph sz="half" idx="2"/>
          </p:nvPr>
        </p:nvSpPr>
        <p:spPr>
          <a:xfrm>
            <a:off x="629842" y="2505075"/>
            <a:ext cx="3868340"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5" name="Text Placeholder 4">
            <a:extLst>
              <a:ext uri="{FF2B5EF4-FFF2-40B4-BE49-F238E27FC236}">
                <a16:creationId xmlns:a16="http://schemas.microsoft.com/office/drawing/2014/main" id="{86D708BE-B908-3C5F-15D4-49EF38BC2F84}"/>
              </a:ext>
            </a:extLst>
          </p:cNvPr>
          <p:cNvSpPr>
            <a:spLocks noGrp="1"/>
          </p:cNvSpPr>
          <p:nvPr>
            <p:ph type="body" sz="quarter" idx="3"/>
          </p:nvPr>
        </p:nvSpPr>
        <p:spPr>
          <a:xfrm>
            <a:off x="4629150" y="1681163"/>
            <a:ext cx="3887391" cy="823912"/>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n-GB"/>
              <a:t>Click to edit Master text styles</a:t>
            </a:r>
          </a:p>
        </p:txBody>
      </p:sp>
      <p:sp>
        <p:nvSpPr>
          <p:cNvPr id="6" name="Content Placeholder 5">
            <a:extLst>
              <a:ext uri="{FF2B5EF4-FFF2-40B4-BE49-F238E27FC236}">
                <a16:creationId xmlns:a16="http://schemas.microsoft.com/office/drawing/2014/main" id="{3765BB68-04D9-382D-9403-02500E5970CA}"/>
              </a:ext>
            </a:extLst>
          </p:cNvPr>
          <p:cNvSpPr>
            <a:spLocks noGrp="1"/>
          </p:cNvSpPr>
          <p:nvPr>
            <p:ph sz="quarter" idx="4"/>
          </p:nvPr>
        </p:nvSpPr>
        <p:spPr>
          <a:xfrm>
            <a:off x="4629150" y="2505075"/>
            <a:ext cx="3887391" cy="3684588"/>
          </a:xfrm>
        </p:spPr>
        <p:txBody>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7" name="Date Placeholder 6">
            <a:extLst>
              <a:ext uri="{FF2B5EF4-FFF2-40B4-BE49-F238E27FC236}">
                <a16:creationId xmlns:a16="http://schemas.microsoft.com/office/drawing/2014/main" id="{E0A358D0-7E89-C70E-CA55-2D67E8153F8E}"/>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8" name="Footer Placeholder 7">
            <a:extLst>
              <a:ext uri="{FF2B5EF4-FFF2-40B4-BE49-F238E27FC236}">
                <a16:creationId xmlns:a16="http://schemas.microsoft.com/office/drawing/2014/main" id="{036A3148-EA4B-10EE-C10E-726D6F7CB95F}"/>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DE2CC89E-82FF-860F-76A4-A632CD8F132C}"/>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259609487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D487F7-78E9-7422-4A5B-B69A0EFFD813}"/>
              </a:ext>
            </a:extLst>
          </p:cNvPr>
          <p:cNvSpPr>
            <a:spLocks noGrp="1"/>
          </p:cNvSpPr>
          <p:nvPr>
            <p:ph type="title"/>
          </p:nvPr>
        </p:nvSpPr>
        <p:spPr/>
        <p:txBody>
          <a:bodyPr/>
          <a:lstStyle/>
          <a:p>
            <a:r>
              <a:rPr lang="en-GB"/>
              <a:t>Click to edit Master title style</a:t>
            </a:r>
          </a:p>
        </p:txBody>
      </p:sp>
      <p:sp>
        <p:nvSpPr>
          <p:cNvPr id="3" name="Date Placeholder 2">
            <a:extLst>
              <a:ext uri="{FF2B5EF4-FFF2-40B4-BE49-F238E27FC236}">
                <a16:creationId xmlns:a16="http://schemas.microsoft.com/office/drawing/2014/main" id="{C0B0D780-016A-D9E2-3F35-318AF16E75AA}"/>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4" name="Footer Placeholder 3">
            <a:extLst>
              <a:ext uri="{FF2B5EF4-FFF2-40B4-BE49-F238E27FC236}">
                <a16:creationId xmlns:a16="http://schemas.microsoft.com/office/drawing/2014/main" id="{61E2C750-DF22-3F12-E408-C6FE17A387E0}"/>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6A92819-B1E4-58BC-8860-31F9E7489565}"/>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37451778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799F0733-8388-9DAF-4D6C-F12D5D5096EE}"/>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3" name="Footer Placeholder 2">
            <a:extLst>
              <a:ext uri="{FF2B5EF4-FFF2-40B4-BE49-F238E27FC236}">
                <a16:creationId xmlns:a16="http://schemas.microsoft.com/office/drawing/2014/main" id="{D4942ECE-925E-8363-73B1-48216CC10A5A}"/>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9C7CD15D-C96D-9C7B-5F45-032B78ED9AEE}"/>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35247450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839F80-10AA-9962-82E7-6BC15ED37FDD}"/>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p>
        </p:txBody>
      </p:sp>
      <p:sp>
        <p:nvSpPr>
          <p:cNvPr id="3" name="Content Placeholder 2">
            <a:extLst>
              <a:ext uri="{FF2B5EF4-FFF2-40B4-BE49-F238E27FC236}">
                <a16:creationId xmlns:a16="http://schemas.microsoft.com/office/drawing/2014/main" id="{A36CB2ED-9438-E856-4520-7E471E4A93F2}"/>
              </a:ext>
            </a:extLst>
          </p:cNvPr>
          <p:cNvSpPr>
            <a:spLocks noGrp="1"/>
          </p:cNvSpPr>
          <p:nvPr>
            <p:ph idx="1"/>
          </p:nvPr>
        </p:nvSpPr>
        <p:spPr>
          <a:xfrm>
            <a:off x="3887391" y="987426"/>
            <a:ext cx="4629150" cy="4873625"/>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Text Placeholder 3">
            <a:extLst>
              <a:ext uri="{FF2B5EF4-FFF2-40B4-BE49-F238E27FC236}">
                <a16:creationId xmlns:a16="http://schemas.microsoft.com/office/drawing/2014/main" id="{A134FC76-F0E8-060D-47DB-F7A13906325B}"/>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3FB41DCB-4686-3C7C-F5A7-E88AC555D0D5}"/>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6" name="Footer Placeholder 5">
            <a:extLst>
              <a:ext uri="{FF2B5EF4-FFF2-40B4-BE49-F238E27FC236}">
                <a16:creationId xmlns:a16="http://schemas.microsoft.com/office/drawing/2014/main" id="{DB786755-01F6-61A8-18CE-5BEEDA4BC53C}"/>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2E5DF00-F836-5236-DCBA-45FC49A42DF1}"/>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423022699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3DC378-3810-AB30-523D-C85861C110DE}"/>
              </a:ext>
            </a:extLst>
          </p:cNvPr>
          <p:cNvSpPr>
            <a:spLocks noGrp="1"/>
          </p:cNvSpPr>
          <p:nvPr>
            <p:ph type="title"/>
          </p:nvPr>
        </p:nvSpPr>
        <p:spPr>
          <a:xfrm>
            <a:off x="629841" y="457200"/>
            <a:ext cx="2949178" cy="1600200"/>
          </a:xfrm>
        </p:spPr>
        <p:txBody>
          <a:bodyPr anchor="b"/>
          <a:lstStyle>
            <a:lvl1pPr>
              <a:defRPr sz="2400"/>
            </a:lvl1pPr>
          </a:lstStyle>
          <a:p>
            <a:r>
              <a:rPr lang="en-GB"/>
              <a:t>Click to edit Master title style</a:t>
            </a:r>
          </a:p>
        </p:txBody>
      </p:sp>
      <p:sp>
        <p:nvSpPr>
          <p:cNvPr id="3" name="Picture Placeholder 2">
            <a:extLst>
              <a:ext uri="{FF2B5EF4-FFF2-40B4-BE49-F238E27FC236}">
                <a16:creationId xmlns:a16="http://schemas.microsoft.com/office/drawing/2014/main" id="{54395CC7-D442-9149-11AC-884D29560855}"/>
              </a:ext>
            </a:extLst>
          </p:cNvPr>
          <p:cNvSpPr>
            <a:spLocks noGrp="1"/>
          </p:cNvSpPr>
          <p:nvPr>
            <p:ph type="pic" idx="1"/>
          </p:nvPr>
        </p:nvSpPr>
        <p:spPr>
          <a:xfrm>
            <a:off x="3887391" y="987426"/>
            <a:ext cx="4629150" cy="4873625"/>
          </a:xfrm>
        </p:spPr>
        <p:txBody>
          <a:bodyPr/>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endParaRPr lang="en-GB"/>
          </a:p>
        </p:txBody>
      </p:sp>
      <p:sp>
        <p:nvSpPr>
          <p:cNvPr id="4" name="Text Placeholder 3">
            <a:extLst>
              <a:ext uri="{FF2B5EF4-FFF2-40B4-BE49-F238E27FC236}">
                <a16:creationId xmlns:a16="http://schemas.microsoft.com/office/drawing/2014/main" id="{246A2D94-4AC1-739A-1F81-2D94A36BD83F}"/>
              </a:ext>
            </a:extLst>
          </p:cNvPr>
          <p:cNvSpPr>
            <a:spLocks noGrp="1"/>
          </p:cNvSpPr>
          <p:nvPr>
            <p:ph type="body" sz="half" idx="2"/>
          </p:nvPr>
        </p:nvSpPr>
        <p:spPr>
          <a:xfrm>
            <a:off x="629841" y="2057400"/>
            <a:ext cx="2949178" cy="3811588"/>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n-GB"/>
              <a:t>Click to edit Master text styles</a:t>
            </a:r>
          </a:p>
        </p:txBody>
      </p:sp>
      <p:sp>
        <p:nvSpPr>
          <p:cNvPr id="5" name="Date Placeholder 4">
            <a:extLst>
              <a:ext uri="{FF2B5EF4-FFF2-40B4-BE49-F238E27FC236}">
                <a16:creationId xmlns:a16="http://schemas.microsoft.com/office/drawing/2014/main" id="{9D808FE5-D879-FD69-CDEE-8BA093869A2C}"/>
              </a:ext>
            </a:extLst>
          </p:cNvPr>
          <p:cNvSpPr>
            <a:spLocks noGrp="1"/>
          </p:cNvSpPr>
          <p:nvPr>
            <p:ph type="dt" sz="half" idx="10"/>
          </p:nvPr>
        </p:nvSpPr>
        <p:spPr/>
        <p:txBody>
          <a:bodyPr/>
          <a:lstStyle/>
          <a:p>
            <a:fld id="{0E41C4CB-446F-4881-8A81-08AAD5556BAD}" type="datetimeFigureOut">
              <a:rPr lang="en-US" smtClean="0"/>
              <a:t>3/23/2025</a:t>
            </a:fld>
            <a:endParaRPr lang="en-US"/>
          </a:p>
        </p:txBody>
      </p:sp>
      <p:sp>
        <p:nvSpPr>
          <p:cNvPr id="6" name="Footer Placeholder 5">
            <a:extLst>
              <a:ext uri="{FF2B5EF4-FFF2-40B4-BE49-F238E27FC236}">
                <a16:creationId xmlns:a16="http://schemas.microsoft.com/office/drawing/2014/main" id="{53C9A633-2581-8B11-09F0-CD49E5952862}"/>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56EC7C77-4391-7CA3-0DE6-C0FF2C401298}"/>
              </a:ext>
            </a:extLst>
          </p:cNvPr>
          <p:cNvSpPr>
            <a:spLocks noGrp="1"/>
          </p:cNvSpPr>
          <p:nvPr>
            <p:ph type="sldNum" sz="quarter" idx="12"/>
          </p:nvPr>
        </p:nvSpPr>
        <p:spPr/>
        <p:txBody>
          <a:bodyPr/>
          <a:lstStyle/>
          <a:p>
            <a:fld id="{08A674C2-2251-4C6F-8A3C-D99F7901779D}" type="slidenum">
              <a:rPr lang="en-US" smtClean="0"/>
              <a:t>‹#›</a:t>
            </a:fld>
            <a:endParaRPr lang="en-US"/>
          </a:p>
        </p:txBody>
      </p:sp>
    </p:spTree>
    <p:extLst>
      <p:ext uri="{BB962C8B-B14F-4D97-AF65-F5344CB8AC3E}">
        <p14:creationId xmlns:p14="http://schemas.microsoft.com/office/powerpoint/2010/main" val="380052312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7888DB-C566-4E61-FB13-9C10DB16E245}"/>
              </a:ext>
            </a:extLst>
          </p:cNvPr>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GB"/>
              <a:t>Click to edit Master title style</a:t>
            </a:r>
          </a:p>
        </p:txBody>
      </p:sp>
      <p:sp>
        <p:nvSpPr>
          <p:cNvPr id="3" name="Text Placeholder 2">
            <a:extLst>
              <a:ext uri="{FF2B5EF4-FFF2-40B4-BE49-F238E27FC236}">
                <a16:creationId xmlns:a16="http://schemas.microsoft.com/office/drawing/2014/main" id="{0821DF2D-A2FC-11A4-AB76-185B9C7C3BCD}"/>
              </a:ext>
            </a:extLst>
          </p:cNvPr>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sp>
        <p:nvSpPr>
          <p:cNvPr id="4" name="Date Placeholder 3">
            <a:extLst>
              <a:ext uri="{FF2B5EF4-FFF2-40B4-BE49-F238E27FC236}">
                <a16:creationId xmlns:a16="http://schemas.microsoft.com/office/drawing/2014/main" id="{2A6D9B56-2D71-97D3-F7C8-EC61918479CA}"/>
              </a:ext>
            </a:extLst>
          </p:cNvPr>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900">
                <a:solidFill>
                  <a:schemeClr val="tx1">
                    <a:tint val="82000"/>
                  </a:schemeClr>
                </a:solidFill>
              </a:defRPr>
            </a:lvl1pPr>
          </a:lstStyle>
          <a:p>
            <a:fld id="{0E41C4CB-446F-4881-8A81-08AAD5556BAD}" type="datetimeFigureOut">
              <a:rPr lang="en-US" smtClean="0"/>
              <a:t>3/23/2025</a:t>
            </a:fld>
            <a:endParaRPr lang="en-US"/>
          </a:p>
        </p:txBody>
      </p:sp>
      <p:sp>
        <p:nvSpPr>
          <p:cNvPr id="5" name="Footer Placeholder 4">
            <a:extLst>
              <a:ext uri="{FF2B5EF4-FFF2-40B4-BE49-F238E27FC236}">
                <a16:creationId xmlns:a16="http://schemas.microsoft.com/office/drawing/2014/main" id="{9C090BD2-7099-4461-A473-77DF786E28FD}"/>
              </a:ext>
            </a:extLst>
          </p:cNvPr>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900">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2BB5BA24-00FA-D23C-CCD7-4EC47272061C}"/>
              </a:ext>
            </a:extLst>
          </p:cNvPr>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900">
                <a:solidFill>
                  <a:schemeClr val="tx1">
                    <a:tint val="82000"/>
                  </a:schemeClr>
                </a:solidFill>
              </a:defRPr>
            </a:lvl1pPr>
          </a:lstStyle>
          <a:p>
            <a:fld id="{08A674C2-2251-4C6F-8A3C-D99F7901779D}" type="slidenum">
              <a:rPr lang="en-US" smtClean="0"/>
              <a:t>‹#›</a:t>
            </a:fld>
            <a:endParaRPr lang="en-US"/>
          </a:p>
        </p:txBody>
      </p:sp>
    </p:spTree>
    <p:extLst>
      <p:ext uri="{BB962C8B-B14F-4D97-AF65-F5344CB8AC3E}">
        <p14:creationId xmlns:p14="http://schemas.microsoft.com/office/powerpoint/2010/main" val="4200643018"/>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8.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hyperlink" Target="https://training.cochrane.org/handbook/current" TargetMode="External"/><Relationship Id="rId3" Type="http://schemas.openxmlformats.org/officeDocument/2006/relationships/image" Target="../media/image11.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0.png"/><Relationship Id="rId1" Type="http://schemas.openxmlformats.org/officeDocument/2006/relationships/slideLayout" Target="../slideLayouts/slideLayout7.xml"/><Relationship Id="rId6" Type="http://schemas.openxmlformats.org/officeDocument/2006/relationships/image" Target="../media/image14.png"/><Relationship Id="rId11" Type="http://schemas.openxmlformats.org/officeDocument/2006/relationships/image" Target="../media/image19.png"/><Relationship Id="rId5" Type="http://schemas.openxmlformats.org/officeDocument/2006/relationships/image" Target="../media/image13.png"/><Relationship Id="rId10" Type="http://schemas.openxmlformats.org/officeDocument/2006/relationships/image" Target="../media/image18.png"/><Relationship Id="rId4" Type="http://schemas.openxmlformats.org/officeDocument/2006/relationships/image" Target="../media/image12.png"/><Relationship Id="rId9" Type="http://schemas.openxmlformats.org/officeDocument/2006/relationships/image" Target="../media/image17.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https://www.bmj.com/content/bmj/372/bmj.n71.full.pdf" TargetMode="External"/><Relationship Id="rId2" Type="http://schemas.openxmlformats.org/officeDocument/2006/relationships/hyperlink" Target="https://www.prisma-statement.or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6.xml"/><Relationship Id="rId1" Type="http://schemas.openxmlformats.org/officeDocument/2006/relationships/slideLayout" Target="../slideLayouts/slideLayout13.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8" Type="http://schemas.openxmlformats.org/officeDocument/2006/relationships/hyperlink" Target="https://www.webofscience.com/wos/author/record/T-9709-2019" TargetMode="External"/><Relationship Id="rId3" Type="http://schemas.openxmlformats.org/officeDocument/2006/relationships/hyperlink" Target="https://www.cabidigitallibrary.org/journal/ab/editorial-board" TargetMode="External"/><Relationship Id="rId7" Type="http://schemas.openxmlformats.org/officeDocument/2006/relationships/hyperlink" Target="https://www.scopus.com/authid/detail.uri?authorId=55406176400" TargetMode="External"/><Relationship Id="rId2" Type="http://schemas.openxmlformats.org/officeDocument/2006/relationships/hyperlink" Target="https://aasciences.africa/fellows/Sileshi-Gudeta" TargetMode="External"/><Relationship Id="rId1" Type="http://schemas.openxmlformats.org/officeDocument/2006/relationships/slideLayout" Target="../slideLayouts/slideLayout2.xml"/><Relationship Id="rId6" Type="http://schemas.openxmlformats.org/officeDocument/2006/relationships/hyperlink" Target="https://scholar.google.com/citations?user=tMdENm4AAAAJ&amp;hl=en" TargetMode="External"/><Relationship Id="rId11" Type="http://schemas.openxmlformats.org/officeDocument/2006/relationships/hyperlink" Target="https://www.linkedin.com/in/sileshi-weldesemayat-b7432053/" TargetMode="External"/><Relationship Id="rId5" Type="http://schemas.openxmlformats.org/officeDocument/2006/relationships/hyperlink" Target="https://www.worldagroforestry.org/staff/sileshi-g-weldesemayat" TargetMode="External"/><Relationship Id="rId10" Type="http://schemas.openxmlformats.org/officeDocument/2006/relationships/hyperlink" Target="https://research.com/u/gudeta-w-sileshi" TargetMode="External"/><Relationship Id="rId4" Type="http://schemas.openxmlformats.org/officeDocument/2006/relationships/hyperlink" Target="https://mp.weixin.qq.com/s/MzbwmS5XShOcIcZePEtbcA" TargetMode="External"/><Relationship Id="rId9" Type="http://schemas.openxmlformats.org/officeDocument/2006/relationships/hyperlink" Target="https://www.researchgate.net/profile/Gudeta_Sileshi2" TargetMode="Externa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1.xml.rels><?xml version="1.0" encoding="UTF-8" standalone="yes"?>
<Relationships xmlns="http://schemas.openxmlformats.org/package/2006/relationships"><Relationship Id="rId2" Type="http://schemas.openxmlformats.org/officeDocument/2006/relationships/image" Target="../media/image23.png"/><Relationship Id="rId1" Type="http://schemas.openxmlformats.org/officeDocument/2006/relationships/slideLayout" Target="../slideLayouts/slideLayout7.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2" Type="http://schemas.openxmlformats.org/officeDocument/2006/relationships/image" Target="../media/image24.png"/><Relationship Id="rId1" Type="http://schemas.openxmlformats.org/officeDocument/2006/relationships/slideLayout" Target="../slideLayouts/slideLayout7.xml"/></Relationships>
</file>

<file path=ppt/slides/_rels/slide56.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7.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8.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60.xml.rels><?xml version="1.0" encoding="UTF-8" standalone="yes"?>
<Relationships xmlns="http://schemas.openxmlformats.org/package/2006/relationships"><Relationship Id="rId2" Type="http://schemas.openxmlformats.org/officeDocument/2006/relationships/image" Target="../media/image27.png"/><Relationship Id="rId1" Type="http://schemas.openxmlformats.org/officeDocument/2006/relationships/slideLayout" Target="../slideLayouts/slideLayout7.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image" Target="../media/image28.png"/><Relationship Id="rId1" Type="http://schemas.openxmlformats.org/officeDocument/2006/relationships/slideLayout" Target="../slideLayouts/slideLayout7.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2" Type="http://schemas.openxmlformats.org/officeDocument/2006/relationships/image" Target="../media/image230.png"/><Relationship Id="rId1" Type="http://schemas.openxmlformats.org/officeDocument/2006/relationships/slideLayout" Target="../slideLayouts/slideLayout7.xml"/></Relationships>
</file>

<file path=ppt/slides/_rels/slide65.xml.rels><?xml version="1.0" encoding="UTF-8" standalone="yes"?>
<Relationships xmlns="http://schemas.openxmlformats.org/package/2006/relationships"><Relationship Id="rId3" Type="http://schemas.openxmlformats.org/officeDocument/2006/relationships/image" Target="../media/image70.png"/><Relationship Id="rId2" Type="http://schemas.openxmlformats.org/officeDocument/2006/relationships/image" Target="../media/image71.png"/><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image" Target="../media/image90.png"/><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2" Type="http://schemas.openxmlformats.org/officeDocument/2006/relationships/image" Target="../media/image29.png"/><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7.xml"/></Relationships>
</file>

<file path=ppt/slides/_rels/slide7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1.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7.xml"/></Relationships>
</file>

<file path=ppt/slides/_rels/slide72.xml.rels><?xml version="1.0" encoding="UTF-8" standalone="yes"?>
<Relationships xmlns="http://schemas.openxmlformats.org/package/2006/relationships"><Relationship Id="rId2" Type="http://schemas.openxmlformats.org/officeDocument/2006/relationships/image" Target="../media/image30.png"/><Relationship Id="rId1" Type="http://schemas.openxmlformats.org/officeDocument/2006/relationships/slideLayout" Target="../slideLayouts/slideLayout7.xml"/></Relationships>
</file>

<file path=ppt/slides/_rels/slide7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2" Type="http://schemas.openxmlformats.org/officeDocument/2006/relationships/image" Target="../media/image31.png"/><Relationship Id="rId1" Type="http://schemas.openxmlformats.org/officeDocument/2006/relationships/slideLayout" Target="../slideLayouts/slideLayout7.xml"/></Relationships>
</file>

<file path=ppt/slides/_rels/slide75.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77.xml.rels><?xml version="1.0" encoding="UTF-8" standalone="yes"?>
<Relationships xmlns="http://schemas.openxmlformats.org/package/2006/relationships"><Relationship Id="rId3" Type="http://schemas.openxmlformats.org/officeDocument/2006/relationships/image" Target="../media/image32.png"/><Relationship Id="rId2" Type="http://schemas.openxmlformats.org/officeDocument/2006/relationships/notesSlide" Target="../notesSlides/notesSlide24.xml"/><Relationship Id="rId1" Type="http://schemas.openxmlformats.org/officeDocument/2006/relationships/slideLayout" Target="../slideLayouts/slideLayout2.xml"/><Relationship Id="rId4" Type="http://schemas.openxmlformats.org/officeDocument/2006/relationships/image" Target="../media/image33.png"/></Relationships>
</file>

<file path=ppt/slides/_rels/slide78.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79.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7.xml"/><Relationship Id="rId5" Type="http://schemas.openxmlformats.org/officeDocument/2006/relationships/image" Target="../media/image6.png"/><Relationship Id="rId4" Type="http://schemas.openxmlformats.org/officeDocument/2006/relationships/image" Target="../media/image5.png"/></Relationships>
</file>

<file path=ppt/slides/_rels/slide80.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81.xml.rels><?xml version="1.0" encoding="UTF-8" standalone="yes"?>
<Relationships xmlns="http://schemas.openxmlformats.org/package/2006/relationships"><Relationship Id="rId2" Type="http://schemas.openxmlformats.org/officeDocument/2006/relationships/image" Target="../media/image35.jpeg"/><Relationship Id="rId1" Type="http://schemas.openxmlformats.org/officeDocument/2006/relationships/slideLayout" Target="../slideLayouts/slideLayout7.xml"/></Relationships>
</file>

<file path=ppt/slides/_rels/slide82.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83.xml.rels><?xml version="1.0" encoding="UTF-8" standalone="yes"?>
<Relationships xmlns="http://schemas.openxmlformats.org/package/2006/relationships"><Relationship Id="rId2" Type="http://schemas.openxmlformats.org/officeDocument/2006/relationships/image" Target="../media/image100.png"/><Relationship Id="rId1" Type="http://schemas.openxmlformats.org/officeDocument/2006/relationships/slideLayout" Target="../slideLayouts/slideLayout6.xml"/></Relationships>
</file>

<file path=ppt/slides/_rels/slide8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5.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86.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87.xml.rels><?xml version="1.0" encoding="UTF-8" standalone="yes"?>
<Relationships xmlns="http://schemas.openxmlformats.org/package/2006/relationships"><Relationship Id="rId2" Type="http://schemas.openxmlformats.org/officeDocument/2006/relationships/image" Target="../media/image37.emf"/><Relationship Id="rId1" Type="http://schemas.openxmlformats.org/officeDocument/2006/relationships/slideLayout" Target="../slideLayouts/slideLayout7.xml"/></Relationships>
</file>

<file path=ppt/slides/_rels/slide88.xml.rels><?xml version="1.0" encoding="UTF-8" standalone="yes"?>
<Relationships xmlns="http://schemas.openxmlformats.org/package/2006/relationships"><Relationship Id="rId2" Type="http://schemas.openxmlformats.org/officeDocument/2006/relationships/image" Target="../media/image38.png"/><Relationship Id="rId1" Type="http://schemas.openxmlformats.org/officeDocument/2006/relationships/slideLayout" Target="../slideLayouts/slideLayout7.xml"/></Relationships>
</file>

<file path=ppt/slides/_rels/slide8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9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5.xml.rels><?xml version="1.0" encoding="UTF-8" standalone="yes"?>
<Relationships xmlns="http://schemas.openxmlformats.org/package/2006/relationships"><Relationship Id="rId2" Type="http://schemas.openxmlformats.org/officeDocument/2006/relationships/image" Target="../media/image39.png"/><Relationship Id="rId1" Type="http://schemas.openxmlformats.org/officeDocument/2006/relationships/slideLayout" Target="../slideLayouts/slideLayout2.xml"/></Relationships>
</file>

<file path=ppt/slides/_rels/slide9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D94E7-5B38-FFD6-D849-A52FF4B61968}"/>
              </a:ext>
            </a:extLst>
          </p:cNvPr>
          <p:cNvSpPr>
            <a:spLocks noGrp="1"/>
          </p:cNvSpPr>
          <p:nvPr>
            <p:ph type="title"/>
          </p:nvPr>
        </p:nvSpPr>
        <p:spPr>
          <a:xfrm>
            <a:off x="457200" y="381000"/>
            <a:ext cx="8229600" cy="1325563"/>
          </a:xfrm>
        </p:spPr>
        <p:txBody>
          <a:bodyPr>
            <a:normAutofit/>
          </a:bodyPr>
          <a:lstStyle/>
          <a:p>
            <a:r>
              <a:rPr lang="en-GB" b="1" dirty="0">
                <a:latin typeface="Arial" panose="020B0604020202020204" pitchFamily="34" charset="0"/>
                <a:cs typeface="Arial" panose="020B0604020202020204" pitchFamily="34" charset="0"/>
              </a:rPr>
              <a:t>Introduction to systematic reviews and meta-analysis</a:t>
            </a:r>
          </a:p>
        </p:txBody>
      </p:sp>
      <p:sp>
        <p:nvSpPr>
          <p:cNvPr id="3" name="Content Placeholder 2">
            <a:extLst>
              <a:ext uri="{FF2B5EF4-FFF2-40B4-BE49-F238E27FC236}">
                <a16:creationId xmlns:a16="http://schemas.microsoft.com/office/drawing/2014/main" id="{C8634EFA-C95F-C48F-C556-6583842AA7B0}"/>
              </a:ext>
            </a:extLst>
          </p:cNvPr>
          <p:cNvSpPr>
            <a:spLocks noGrp="1"/>
          </p:cNvSpPr>
          <p:nvPr>
            <p:ph idx="1"/>
          </p:nvPr>
        </p:nvSpPr>
        <p:spPr>
          <a:xfrm>
            <a:off x="457200" y="2819400"/>
            <a:ext cx="8229600" cy="3306763"/>
          </a:xfrm>
        </p:spPr>
        <p:txBody>
          <a:bodyPr>
            <a:normAutofit/>
          </a:bodyPr>
          <a:lstStyle/>
          <a:p>
            <a:pPr marL="0" indent="0">
              <a:buNone/>
            </a:pPr>
            <a:r>
              <a:rPr lang="en-GB" sz="2800" dirty="0"/>
              <a:t>Sileshi G </a:t>
            </a:r>
            <a:r>
              <a:rPr lang="en-GB" sz="2800" dirty="0" err="1"/>
              <a:t>Weldesemayat</a:t>
            </a:r>
            <a:r>
              <a:rPr lang="en-GB" sz="2800" dirty="0"/>
              <a:t>, BSc, MSc, PhD, FEAS, FAAS </a:t>
            </a:r>
          </a:p>
        </p:txBody>
      </p:sp>
      <p:sp>
        <p:nvSpPr>
          <p:cNvPr id="4" name="TextBox 3">
            <a:extLst>
              <a:ext uri="{FF2B5EF4-FFF2-40B4-BE49-F238E27FC236}">
                <a16:creationId xmlns:a16="http://schemas.microsoft.com/office/drawing/2014/main" id="{92D7CA3A-131E-D073-A487-0B74BD3696F8}"/>
              </a:ext>
            </a:extLst>
          </p:cNvPr>
          <p:cNvSpPr txBox="1"/>
          <p:nvPr/>
        </p:nvSpPr>
        <p:spPr>
          <a:xfrm>
            <a:off x="838200" y="3810000"/>
            <a:ext cx="7696200" cy="400110"/>
          </a:xfrm>
          <a:prstGeom prst="rect">
            <a:avLst/>
          </a:prstGeom>
          <a:noFill/>
        </p:spPr>
        <p:txBody>
          <a:bodyPr wrap="square" rtlCol="0">
            <a:spAutoFit/>
          </a:bodyPr>
          <a:lstStyle/>
          <a:p>
            <a:r>
              <a:rPr lang="en-GB" sz="2000" dirty="0">
                <a:latin typeface="Arial" panose="020B0604020202020204" pitchFamily="34" charset="0"/>
                <a:cs typeface="Arial" panose="020B0604020202020204" pitchFamily="34" charset="0"/>
              </a:rPr>
              <a:t>CE-AFSN training on systematic reviews and meta-analysis</a:t>
            </a:r>
          </a:p>
        </p:txBody>
      </p:sp>
    </p:spTree>
    <p:extLst>
      <p:ext uri="{BB962C8B-B14F-4D97-AF65-F5344CB8AC3E}">
        <p14:creationId xmlns:p14="http://schemas.microsoft.com/office/powerpoint/2010/main" val="81587239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1B86CA-CDD6-5025-87CD-BA47CAE58AE2}"/>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37E0A48F-0CEE-B34A-A8F1-0A37E5D85311}"/>
              </a:ext>
            </a:extLst>
          </p:cNvPr>
          <p:cNvSpPr>
            <a:spLocks noGrp="1"/>
          </p:cNvSpPr>
          <p:nvPr>
            <p:ph type="title"/>
          </p:nvPr>
        </p:nvSpPr>
        <p:spPr>
          <a:xfrm>
            <a:off x="381000" y="1600200"/>
            <a:ext cx="8534400" cy="4419600"/>
          </a:xfrm>
        </p:spPr>
        <p:txBody>
          <a:bodyPr>
            <a:normAutofit fontScale="90000"/>
          </a:bodyPr>
          <a:lstStyle/>
          <a:p>
            <a:pPr>
              <a:lnSpc>
                <a:spcPct val="150000"/>
              </a:lnSpc>
            </a:pPr>
            <a:r>
              <a:rPr lang="en-GB" sz="2400" dirty="0">
                <a:latin typeface="Arial" panose="020B0604020202020204" pitchFamily="34" charset="0"/>
                <a:cs typeface="Arial" panose="020B0604020202020204" pitchFamily="34" charset="0"/>
              </a:rPr>
              <a:t>Systematic reviews (SR) and meta-analysis (MA) are emerging methods of </a:t>
            </a:r>
            <a:r>
              <a:rPr lang="en-GB" sz="2400" u="sng" dirty="0">
                <a:latin typeface="Arial" panose="020B0604020202020204" pitchFamily="34" charset="0"/>
                <a:cs typeface="Arial" panose="020B0604020202020204" pitchFamily="34" charset="0"/>
              </a:rPr>
              <a:t>research synthesis</a:t>
            </a:r>
            <a:br>
              <a:rPr lang="en-GB" sz="2400"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Both systematic reviews and meta-analyses </a:t>
            </a:r>
            <a:r>
              <a:rPr lang="en-US" altLang="en-US" sz="2400" u="sng" dirty="0">
                <a:latin typeface="Arial" panose="020B0604020202020204" pitchFamily="34" charset="0"/>
                <a:cs typeface="Arial" panose="020B0604020202020204" pitchFamily="34" charset="0"/>
              </a:rPr>
              <a:t>combine multiple studies</a:t>
            </a:r>
            <a:r>
              <a:rPr lang="en-US" altLang="en-US" sz="2400" dirty="0">
                <a:latin typeface="Arial" panose="020B0604020202020204" pitchFamily="34" charset="0"/>
                <a:cs typeface="Arial" panose="020B0604020202020204" pitchFamily="34" charset="0"/>
              </a:rPr>
              <a:t> to </a:t>
            </a:r>
            <a:r>
              <a:rPr lang="en-US" altLang="en-US" sz="2400" u="sng" dirty="0">
                <a:latin typeface="Arial" panose="020B0604020202020204" pitchFamily="34" charset="0"/>
                <a:cs typeface="Arial" panose="020B0604020202020204" pitchFamily="34" charset="0"/>
              </a:rPr>
              <a:t>build a body of </a:t>
            </a:r>
            <a:r>
              <a:rPr lang="en-US" altLang="en-US" sz="2400" b="1" u="sng" dirty="0">
                <a:latin typeface="Arial" panose="020B0604020202020204" pitchFamily="34" charset="0"/>
                <a:cs typeface="Arial" panose="020B0604020202020204" pitchFamily="34" charset="0"/>
              </a:rPr>
              <a:t>evidence</a:t>
            </a:r>
            <a:br>
              <a:rPr lang="en-US" altLang="en-US" sz="2400" u="sng" dirty="0">
                <a:latin typeface="Arial" panose="020B0604020202020204" pitchFamily="34" charset="0"/>
                <a:cs typeface="Arial" panose="020B0604020202020204" pitchFamily="34" charset="0"/>
              </a:rPr>
            </a:br>
            <a:br>
              <a:rPr lang="en-US" altLang="en-US" sz="2400" u="sng" dirty="0">
                <a:latin typeface="Arial" panose="020B0604020202020204" pitchFamily="34" charset="0"/>
                <a:cs typeface="Arial" panose="020B0604020202020204" pitchFamily="34" charset="0"/>
              </a:rPr>
            </a:br>
            <a:r>
              <a:rPr lang="en-GB" sz="2400" dirty="0">
                <a:latin typeface="Arial" panose="020B0604020202020204" pitchFamily="34" charset="0"/>
                <a:cs typeface="Arial" panose="020B0604020202020204" pitchFamily="34" charset="0"/>
              </a:rPr>
              <a:t>Both aim to </a:t>
            </a:r>
            <a:r>
              <a:rPr lang="en-GB" sz="2400" u="sng" dirty="0">
                <a:latin typeface="Arial" panose="020B0604020202020204" pitchFamily="34" charset="0"/>
                <a:cs typeface="Arial" panose="020B0604020202020204" pitchFamily="34" charset="0"/>
              </a:rPr>
              <a:t>minimize bias in reviews</a:t>
            </a:r>
            <a:r>
              <a:rPr lang="en-GB" sz="2400" dirty="0">
                <a:latin typeface="Arial" panose="020B0604020202020204" pitchFamily="34" charset="0"/>
                <a:cs typeface="Arial" panose="020B0604020202020204" pitchFamily="34" charset="0"/>
              </a:rPr>
              <a:t> by using explicit and systematic methods </a:t>
            </a:r>
            <a:r>
              <a:rPr lang="en-GB" sz="2400" u="sng" dirty="0">
                <a:latin typeface="Arial" panose="020B0604020202020204" pitchFamily="34" charset="0"/>
                <a:cs typeface="Arial" panose="020B0604020202020204" pitchFamily="34" charset="0"/>
              </a:rPr>
              <a:t>formulated in advance</a:t>
            </a:r>
            <a:r>
              <a:rPr lang="en-GB" sz="2400" dirty="0">
                <a:latin typeface="Arial" panose="020B0604020202020204" pitchFamily="34" charset="0"/>
                <a:cs typeface="Arial" panose="020B0604020202020204" pitchFamily="34" charset="0"/>
              </a:rPr>
              <a:t> with a </a:t>
            </a:r>
            <a:r>
              <a:rPr lang="en-GB" sz="2400" u="sng" dirty="0">
                <a:latin typeface="Arial" panose="020B0604020202020204" pitchFamily="34" charset="0"/>
                <a:cs typeface="Arial" panose="020B0604020202020204" pitchFamily="34" charset="0"/>
              </a:rPr>
              <a:t>protocol</a:t>
            </a:r>
            <a:r>
              <a:rPr lang="en-GB" sz="2400" dirty="0">
                <a:latin typeface="Arial" panose="020B0604020202020204" pitchFamily="34" charset="0"/>
                <a:cs typeface="Arial" panose="020B0604020202020204" pitchFamily="34" charset="0"/>
              </a:rPr>
              <a:t>.</a:t>
            </a:r>
            <a:br>
              <a:rPr lang="en-GB" sz="2400" dirty="0">
                <a:latin typeface="Arial" panose="020B0604020202020204" pitchFamily="34" charset="0"/>
                <a:cs typeface="Arial" panose="020B0604020202020204" pitchFamily="34" charset="0"/>
              </a:rPr>
            </a:br>
            <a:br>
              <a:rPr lang="en-GB" sz="2400" dirty="0">
                <a:latin typeface="Arial" panose="020B0604020202020204" pitchFamily="34" charset="0"/>
                <a:cs typeface="Arial" panose="020B0604020202020204" pitchFamily="34" charset="0"/>
              </a:rPr>
            </a:br>
            <a:r>
              <a:rPr lang="en-GB" sz="2400" dirty="0">
                <a:solidFill>
                  <a:srgbClr val="FF0000"/>
                </a:solidFill>
                <a:latin typeface="Arial" panose="020B0604020202020204" pitchFamily="34" charset="0"/>
                <a:cs typeface="Arial" panose="020B0604020202020204" pitchFamily="34" charset="0"/>
              </a:rPr>
              <a:t>Traditional narrative reviews have many problems</a:t>
            </a:r>
            <a:endParaRPr lang="en-GB" sz="2400" u="sng" dirty="0">
              <a:solidFill>
                <a:srgbClr val="FF0000"/>
              </a:solidFill>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160932F2-DE92-BF9F-F9F8-8A8F45AB540E}"/>
              </a:ext>
            </a:extLst>
          </p:cNvPr>
          <p:cNvSpPr txBox="1"/>
          <p:nvPr/>
        </p:nvSpPr>
        <p:spPr>
          <a:xfrm>
            <a:off x="0" y="0"/>
            <a:ext cx="9144000" cy="1477328"/>
          </a:xfrm>
          <a:prstGeom prst="rect">
            <a:avLst/>
          </a:prstGeom>
          <a:solidFill>
            <a:srgbClr val="99FF33"/>
          </a:solidFill>
        </p:spPr>
        <p:txBody>
          <a:bodyPr wrap="square" rtlCol="0">
            <a:spAutoFit/>
          </a:bodyPr>
          <a:lstStyle/>
          <a:p>
            <a:pPr algn="ctr"/>
            <a:endParaRPr lang="en-US" sz="3000" b="1" dirty="0">
              <a:effectLst/>
              <a:latin typeface="Arial" panose="020B0604020202020204" pitchFamily="34" charset="0"/>
              <a:ea typeface="MS Mincho" panose="02020609040205080304" pitchFamily="49" charset="-128"/>
              <a:cs typeface="Arial" panose="020B0604020202020204" pitchFamily="34" charset="0"/>
            </a:endParaRPr>
          </a:p>
          <a:p>
            <a:pPr algn="ctr"/>
            <a:r>
              <a:rPr lang="en-US" sz="3000" b="1" dirty="0">
                <a:effectLst/>
                <a:latin typeface="Arial" panose="020B0604020202020204" pitchFamily="34" charset="0"/>
                <a:ea typeface="MS Mincho" panose="02020609040205080304" pitchFamily="49" charset="-128"/>
                <a:cs typeface="Arial" panose="020B0604020202020204" pitchFamily="34" charset="0"/>
              </a:rPr>
              <a:t>Introduction to principles of SR/MA</a:t>
            </a:r>
          </a:p>
          <a:p>
            <a:pPr algn="ctr"/>
            <a:endParaRPr lang="en-GB" sz="30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8283581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457FF31A-A315-1025-EF3F-78303DC112A7}"/>
              </a:ext>
            </a:extLst>
          </p:cNvPr>
          <p:cNvGrpSpPr/>
          <p:nvPr/>
        </p:nvGrpSpPr>
        <p:grpSpPr>
          <a:xfrm>
            <a:off x="522383" y="262099"/>
            <a:ext cx="7859617" cy="1871115"/>
            <a:chOff x="1174903" y="736023"/>
            <a:chExt cx="7061227" cy="1697038"/>
          </a:xfrm>
        </p:grpSpPr>
        <p:grpSp>
          <p:nvGrpSpPr>
            <p:cNvPr id="16387" name="Group 160" descr="This slide shows how characteristics of the individual study relate to domains evaluating the strength of the body of evidence. Each characteristic of the individual study is linked by an arrow to a domain for the strength of the body of evidence. The slide shows that the quality or internal validity of a study (i.e., limitations of study design and conduct) is one of several ways in which an individual study can contribute to the body of evidence. When evaluating the strength of the entire body of evidence, the quality of the study and the type of design influence the evaluation of the risk of bias for the entire body of evidence. The direction and magnitude of the results influence considerations of consistency of the body of evidence. The size of the study could result in nonsystematic or random error; it influences considerations of precision of the body of evidence. The relevance of the results to the key questions influences the evaluation of directness of the body of evidence. The relevance of the study sample to the population(s) of interest influences the assessment of applicability or generalizability of the body of evidence. ">
              <a:extLst>
                <a:ext uri="{FF2B5EF4-FFF2-40B4-BE49-F238E27FC236}">
                  <a16:creationId xmlns:a16="http://schemas.microsoft.com/office/drawing/2014/main" id="{9E23A051-48F0-F0A5-7CF6-ADB886770C7A}"/>
                </a:ext>
              </a:extLst>
            </p:cNvPr>
            <p:cNvGrpSpPr>
              <a:grpSpLocks/>
            </p:cNvGrpSpPr>
            <p:nvPr/>
          </p:nvGrpSpPr>
          <p:grpSpPr bwMode="auto">
            <a:xfrm>
              <a:off x="6035855" y="854538"/>
              <a:ext cx="2200275" cy="1549400"/>
              <a:chOff x="2633524" y="1117453"/>
              <a:chExt cx="2200909" cy="1549547"/>
            </a:xfrm>
          </p:grpSpPr>
          <p:pic>
            <p:nvPicPr>
              <p:cNvPr id="59" name="Picture 2">
                <a:extLst>
                  <a:ext uri="{FF2B5EF4-FFF2-40B4-BE49-F238E27FC236}">
                    <a16:creationId xmlns:a16="http://schemas.microsoft.com/office/drawing/2014/main" id="{9F953F5A-4907-3482-ABFA-696EFC0A026B}"/>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6576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5" name="Picture 2">
                <a:extLst>
                  <a:ext uri="{FF2B5EF4-FFF2-40B4-BE49-F238E27FC236}">
                    <a16:creationId xmlns:a16="http://schemas.microsoft.com/office/drawing/2014/main" id="{006A1404-1BF4-7EE1-F9DC-4403237B5E71}"/>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3307873"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40" name="Picture 2">
                <a:extLst>
                  <a:ext uri="{FF2B5EF4-FFF2-40B4-BE49-F238E27FC236}">
                    <a16:creationId xmlns:a16="http://schemas.microsoft.com/office/drawing/2014/main" id="{F72A654D-8613-481B-6BB9-B4EC68EDC58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971800" y="1143000"/>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pic>
            <p:nvPicPr>
              <p:cNvPr id="14" name="Picture 2">
                <a:extLst>
                  <a:ext uri="{FF2B5EF4-FFF2-40B4-BE49-F238E27FC236}">
                    <a16:creationId xmlns:a16="http://schemas.microsoft.com/office/drawing/2014/main" id="{2E6185FC-52AE-44E0-0414-9A6C45ECFE8C}"/>
                  </a:ext>
                </a:extLst>
              </p:cNvPr>
              <p:cNvPicPr>
                <a:picLocks noChangeAspect="1" noChangeArrowheads="1"/>
              </p:cNvPicPr>
              <p:nvPr/>
            </p:nvPicPr>
            <p:blipFill>
              <a:blip r:embed="rId3" cstate="email">
                <a:extLst>
                  <a:ext uri="{28A0092B-C50C-407E-A947-70E740481C1C}">
                    <a14:useLocalDpi xmlns:a14="http://schemas.microsoft.com/office/drawing/2010/main"/>
                  </a:ext>
                </a:extLst>
              </a:blip>
              <a:srcRect/>
              <a:stretch>
                <a:fillRect/>
              </a:stretch>
            </p:blipFill>
            <p:spPr bwMode="auto">
              <a:xfrm>
                <a:off x="2633524" y="1117453"/>
                <a:ext cx="1176833" cy="1524000"/>
              </a:xfrm>
              <a:prstGeom prst="rect">
                <a:avLst/>
              </a:prstGeom>
              <a:noFill/>
              <a:ln w="9525">
                <a:noFill/>
                <a:miter lim="800000"/>
                <a:headEnd/>
                <a:tailEnd/>
              </a:ln>
              <a:effectLst>
                <a:outerShdw blurRad="50800" dist="38100" dir="18900000" algn="bl" rotWithShape="0">
                  <a:prstClr val="black">
                    <a:alpha val="40000"/>
                  </a:prstClr>
                </a:outerShdw>
              </a:effectLst>
              <a:scene3d>
                <a:camera prst="isometricOffAxis1Left"/>
                <a:lightRig rig="threePt" dir="t"/>
              </a:scene3d>
            </p:spPr>
          </p:pic>
        </p:grpSp>
        <p:pic>
          <p:nvPicPr>
            <p:cNvPr id="16397" name="Picture 20" descr="This slide shows how characteristics of the individual study relate to domains evaluating the strength of the body of evidence. Each characteristic of the individual study is linked by an arrow to a domain for the strength of the body of evidence. The slide shows that the quality or internal validity of a study (i.e., limitations of study design and conduct) is one of several ways in which an individual study can contribute to the body of evidence. When evaluating the strength of the entire body of evidence, the quality of the study and the type of design influence the evaluation of the risk of bias for the entire body of evidence. The direction and magnitude of the results influence considerations of consistency of the body of evidence. The size of the study could result in nonsystematic or random error; it influences considerations of precision of the body of evidence. The relevance of the results to the key questions influences the evaluation of directness of the body of evidence. The relevance of the study sample to the population(s) of interest influences the assessment of applicability or generalizability of the body of evidence. ">
              <a:extLst>
                <a:ext uri="{FF2B5EF4-FFF2-40B4-BE49-F238E27FC236}">
                  <a16:creationId xmlns:a16="http://schemas.microsoft.com/office/drawing/2014/main" id="{2F62B657-BC2E-7442-7AA6-D60446A2DD6C}"/>
                </a:ext>
              </a:extLst>
            </p:cNvPr>
            <p:cNvPicPr>
              <a:picLocks noChangeAspect="1" noChangeArrowheads="1"/>
            </p:cNvPicPr>
            <p:nvPr/>
          </p:nvPicPr>
          <p:blipFill>
            <a:blip r:embed="rId4">
              <a:extLst>
                <a:ext uri="{28A0092B-C50C-407E-A947-70E740481C1C}">
                  <a14:useLocalDpi xmlns:a14="http://schemas.microsoft.com/office/drawing/2010/main"/>
                </a:ext>
              </a:extLst>
            </a:blip>
            <a:srcRect/>
            <a:stretch>
              <a:fillRect/>
            </a:stretch>
          </p:blipFill>
          <p:spPr bwMode="auto">
            <a:xfrm>
              <a:off x="1174903" y="736023"/>
              <a:ext cx="1143000" cy="16970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6401" name="Straight Arrow Connector 32">
              <a:extLst>
                <a:ext uri="{FF2B5EF4-FFF2-40B4-BE49-F238E27FC236}">
                  <a16:creationId xmlns:a16="http://schemas.microsoft.com/office/drawing/2014/main" id="{D4AB1BDB-E1D2-2DEA-24CF-63F6CED263E7}"/>
                </a:ext>
              </a:extLst>
            </p:cNvPr>
            <p:cNvCxnSpPr>
              <a:cxnSpLocks noChangeShapeType="1"/>
            </p:cNvCxnSpPr>
            <p:nvPr/>
          </p:nvCxnSpPr>
          <p:spPr bwMode="auto">
            <a:xfrm>
              <a:off x="2325695" y="1584542"/>
              <a:ext cx="4133439" cy="0"/>
            </a:xfrm>
            <a:prstGeom prst="straightConnector1">
              <a:avLst/>
            </a:prstGeom>
            <a:noFill/>
            <a:ln w="53975">
              <a:solidFill>
                <a:srgbClr val="FF0000"/>
              </a:solidFill>
              <a:round/>
              <a:headEnd/>
              <a:tailEnd type="arrow" w="med" len="med"/>
            </a:ln>
            <a:extLst>
              <a:ext uri="{909E8E84-426E-40DD-AFC4-6F175D3DCCD1}">
                <a14:hiddenFill xmlns:a14="http://schemas.microsoft.com/office/drawing/2010/main">
                  <a:noFill/>
                </a14:hiddenFill>
              </a:ext>
            </a:extLst>
          </p:spPr>
        </p:cxnSp>
      </p:grpSp>
      <p:grpSp>
        <p:nvGrpSpPr>
          <p:cNvPr id="12" name="Group 11">
            <a:extLst>
              <a:ext uri="{FF2B5EF4-FFF2-40B4-BE49-F238E27FC236}">
                <a16:creationId xmlns:a16="http://schemas.microsoft.com/office/drawing/2014/main" id="{87BF1EE9-7429-2698-A30E-87D28C729B7C}"/>
              </a:ext>
            </a:extLst>
          </p:cNvPr>
          <p:cNvGrpSpPr/>
          <p:nvPr/>
        </p:nvGrpSpPr>
        <p:grpSpPr>
          <a:xfrm>
            <a:off x="484186" y="2743201"/>
            <a:ext cx="8284629" cy="3693728"/>
            <a:chOff x="484187" y="2870655"/>
            <a:chExt cx="7979616" cy="3125883"/>
          </a:xfrm>
        </p:grpSpPr>
        <p:sp>
          <p:nvSpPr>
            <p:cNvPr id="1238024" name="Text Box 8">
              <a:extLst>
                <a:ext uri="{FF2B5EF4-FFF2-40B4-BE49-F238E27FC236}">
                  <a16:creationId xmlns:a16="http://schemas.microsoft.com/office/drawing/2014/main" id="{6B27EACA-6317-2272-DABA-DF332CE134B3}"/>
                </a:ext>
              </a:extLst>
            </p:cNvPr>
            <p:cNvSpPr txBox="1">
              <a:spLocks noChangeArrowheads="1"/>
            </p:cNvSpPr>
            <p:nvPr/>
          </p:nvSpPr>
          <p:spPr bwMode="auto">
            <a:xfrm>
              <a:off x="484187" y="2870655"/>
              <a:ext cx="5522083" cy="617117"/>
            </a:xfrm>
            <a:prstGeom prst="rect">
              <a:avLst/>
            </a:prstGeom>
            <a:noFill/>
            <a:ln w="12700" algn="ctr">
              <a:solidFill>
                <a:schemeClr val="tx1"/>
              </a:solidFill>
              <a:prstDash val="solid"/>
              <a:miter lim="800000"/>
              <a:headEnd/>
              <a:tailEnd/>
            </a:ln>
            <a:effectLst/>
          </p:spPr>
          <p:txBody>
            <a:bodyPr wrap="square">
              <a:spAutoFit/>
            </a:bodyPr>
            <a:lstStyle/>
            <a:p>
              <a:pPr>
                <a:spcBef>
                  <a:spcPts val="0"/>
                </a:spcBef>
                <a:defRPr/>
              </a:pPr>
              <a:r>
                <a:rPr lang="en-US" dirty="0">
                  <a:solidFill>
                    <a:schemeClr val="tx1">
                      <a:lumMod val="95000"/>
                      <a:lumOff val="5000"/>
                    </a:schemeClr>
                  </a:solidFill>
                  <a:latin typeface="Arial" panose="020B0604020202020204" pitchFamily="34" charset="0"/>
                  <a:cs typeface="Arial" panose="020B0604020202020204" pitchFamily="34" charset="0"/>
                </a:rPr>
                <a:t>Variations in quality of studies (systematic error and inferential error, type of study)</a:t>
              </a:r>
            </a:p>
          </p:txBody>
        </p:sp>
        <p:sp>
          <p:nvSpPr>
            <p:cNvPr id="1238025" name="Text Box 9">
              <a:extLst>
                <a:ext uri="{FF2B5EF4-FFF2-40B4-BE49-F238E27FC236}">
                  <a16:creationId xmlns:a16="http://schemas.microsoft.com/office/drawing/2014/main" id="{CE1D5231-F14B-53C8-DF4B-CCC5FA7FB6F0}"/>
                </a:ext>
              </a:extLst>
            </p:cNvPr>
            <p:cNvSpPr txBox="1">
              <a:spLocks noChangeArrowheads="1"/>
            </p:cNvSpPr>
            <p:nvPr/>
          </p:nvSpPr>
          <p:spPr bwMode="auto">
            <a:xfrm>
              <a:off x="485775" y="3701652"/>
              <a:ext cx="5526377" cy="312554"/>
            </a:xfrm>
            <a:prstGeom prst="rect">
              <a:avLst/>
            </a:prstGeom>
            <a:noFill/>
            <a:ln w="12700" algn="ctr">
              <a:solidFill>
                <a:schemeClr val="tx1"/>
              </a:solidFill>
              <a:prstDash val="solid"/>
              <a:miter lim="800000"/>
              <a:headEnd/>
              <a:tailEnd/>
            </a:ln>
            <a:effectLst/>
          </p:spPr>
          <p:txBody>
            <a:bodyPr wrap="square">
              <a:spAutoFit/>
            </a:bodyPr>
            <a:lstStyle/>
            <a:p>
              <a:pPr>
                <a:spcBef>
                  <a:spcPts val="0"/>
                </a:spcBef>
                <a:defRPr/>
              </a:pPr>
              <a:r>
                <a:rPr lang="en-US" dirty="0">
                  <a:solidFill>
                    <a:schemeClr val="tx1">
                      <a:lumMod val="95000"/>
                      <a:lumOff val="5000"/>
                    </a:schemeClr>
                  </a:solidFill>
                  <a:latin typeface="Arial" panose="020B0604020202020204" pitchFamily="34" charset="0"/>
                  <a:cs typeface="Arial" panose="020B0604020202020204" pitchFamily="34" charset="0"/>
                </a:rPr>
                <a:t>Variations in size of studies (small vs large studies)</a:t>
              </a:r>
            </a:p>
          </p:txBody>
        </p:sp>
        <p:sp>
          <p:nvSpPr>
            <p:cNvPr id="1238026" name="Text Box 10">
              <a:extLst>
                <a:ext uri="{FF2B5EF4-FFF2-40B4-BE49-F238E27FC236}">
                  <a16:creationId xmlns:a16="http://schemas.microsoft.com/office/drawing/2014/main" id="{5F0F4FD7-5F16-5FDF-767C-D119319580BC}"/>
                </a:ext>
              </a:extLst>
            </p:cNvPr>
            <p:cNvSpPr txBox="1">
              <a:spLocks noChangeArrowheads="1"/>
            </p:cNvSpPr>
            <p:nvPr/>
          </p:nvSpPr>
          <p:spPr bwMode="auto">
            <a:xfrm>
              <a:off x="484187" y="4295774"/>
              <a:ext cx="5528523" cy="352638"/>
            </a:xfrm>
            <a:prstGeom prst="rect">
              <a:avLst/>
            </a:prstGeom>
            <a:noFill/>
            <a:ln w="12700" algn="ctr">
              <a:solidFill>
                <a:schemeClr val="tx1"/>
              </a:solidFill>
              <a:prstDash val="solid"/>
              <a:miter lim="800000"/>
              <a:headEnd/>
              <a:tailEnd/>
            </a:ln>
            <a:effectLst/>
          </p:spPr>
          <p:txBody>
            <a:bodyPr wrap="square">
              <a:spAutoFit/>
            </a:bodyPr>
            <a:lstStyle/>
            <a:p>
              <a:pPr>
                <a:spcBef>
                  <a:spcPts val="0"/>
                </a:spcBef>
                <a:defRPr/>
              </a:pPr>
              <a:r>
                <a:rPr lang="en-US" dirty="0">
                  <a:solidFill>
                    <a:schemeClr val="tx1">
                      <a:lumMod val="95000"/>
                      <a:lumOff val="5000"/>
                    </a:schemeClr>
                  </a:solidFill>
                  <a:latin typeface="Arial" panose="020B0604020202020204" pitchFamily="34" charset="0"/>
                  <a:cs typeface="Arial" panose="020B0604020202020204" pitchFamily="34" charset="0"/>
                </a:rPr>
                <a:t>Variation in direction and magnitude of results</a:t>
              </a:r>
            </a:p>
          </p:txBody>
        </p:sp>
        <p:sp>
          <p:nvSpPr>
            <p:cNvPr id="1238027" name="Text Box 11">
              <a:extLst>
                <a:ext uri="{FF2B5EF4-FFF2-40B4-BE49-F238E27FC236}">
                  <a16:creationId xmlns:a16="http://schemas.microsoft.com/office/drawing/2014/main" id="{F76B20C5-398D-EFC5-B8F4-2F2690EA71F7}"/>
                </a:ext>
              </a:extLst>
            </p:cNvPr>
            <p:cNvSpPr txBox="1">
              <a:spLocks noChangeArrowheads="1"/>
            </p:cNvSpPr>
            <p:nvPr/>
          </p:nvSpPr>
          <p:spPr bwMode="auto">
            <a:xfrm>
              <a:off x="511129" y="5627206"/>
              <a:ext cx="5517789" cy="369332"/>
            </a:xfrm>
            <a:prstGeom prst="rect">
              <a:avLst/>
            </a:prstGeom>
            <a:noFill/>
            <a:ln w="12700" algn="ctr">
              <a:solidFill>
                <a:schemeClr val="tx1"/>
              </a:solidFill>
              <a:prstDash val="solid"/>
              <a:miter lim="800000"/>
              <a:headEnd/>
              <a:tailEnd/>
            </a:ln>
            <a:effectLst/>
          </p:spPr>
          <p:txBody>
            <a:bodyPr wrap="square">
              <a:spAutoFit/>
            </a:bodyPr>
            <a:lstStyle/>
            <a:p>
              <a:pPr>
                <a:spcBef>
                  <a:spcPts val="0"/>
                </a:spcBef>
                <a:defRPr/>
              </a:pPr>
              <a:r>
                <a:rPr lang="en-US" dirty="0">
                  <a:solidFill>
                    <a:schemeClr val="tx1">
                      <a:lumMod val="95000"/>
                      <a:lumOff val="5000"/>
                    </a:schemeClr>
                  </a:solidFill>
                  <a:latin typeface="Arial" panose="020B0604020202020204" pitchFamily="34" charset="0"/>
                  <a:cs typeface="Arial" panose="020B0604020202020204" pitchFamily="34" charset="0"/>
                </a:rPr>
                <a:t>Relevance of results to key questions </a:t>
              </a:r>
            </a:p>
          </p:txBody>
        </p:sp>
        <p:sp>
          <p:nvSpPr>
            <p:cNvPr id="1238031" name="Text Box 15">
              <a:extLst>
                <a:ext uri="{FF2B5EF4-FFF2-40B4-BE49-F238E27FC236}">
                  <a16:creationId xmlns:a16="http://schemas.microsoft.com/office/drawing/2014/main" id="{AFCFFEB2-B3AA-B511-9778-C8B80F5044D5}"/>
                </a:ext>
              </a:extLst>
            </p:cNvPr>
            <p:cNvSpPr txBox="1">
              <a:spLocks noChangeArrowheads="1"/>
            </p:cNvSpPr>
            <p:nvPr/>
          </p:nvSpPr>
          <p:spPr bwMode="auto">
            <a:xfrm>
              <a:off x="6838698" y="2998305"/>
              <a:ext cx="1533186" cy="381592"/>
            </a:xfrm>
            <a:prstGeom prst="rect">
              <a:avLst/>
            </a:prstGeom>
            <a:noFill/>
            <a:ln w="12700" algn="ctr">
              <a:solidFill>
                <a:schemeClr val="tx1"/>
              </a:solidFill>
              <a:prstDash val="dashDot"/>
              <a:miter lim="800000"/>
              <a:headEnd/>
              <a:tailEnd/>
            </a:ln>
            <a:effectLst/>
          </p:spPr>
          <p:txBody>
            <a:bodyPr wrap="square">
              <a:spAutoFit/>
            </a:bodyPr>
            <a:lstStyle/>
            <a:p>
              <a:pPr algn="ctr">
                <a:defRPr/>
              </a:pPr>
              <a:r>
                <a:rPr lang="en-US" dirty="0">
                  <a:solidFill>
                    <a:schemeClr val="tx1">
                      <a:lumMod val="95000"/>
                      <a:lumOff val="5000"/>
                    </a:schemeClr>
                  </a:solidFill>
                  <a:latin typeface="Arial" panose="020B0604020202020204" pitchFamily="34" charset="0"/>
                  <a:cs typeface="Arial" panose="020B0604020202020204" pitchFamily="34" charset="0"/>
                </a:rPr>
                <a:t>Risk of Bias</a:t>
              </a:r>
            </a:p>
          </p:txBody>
        </p:sp>
        <p:sp>
          <p:nvSpPr>
            <p:cNvPr id="1238032" name="Text Box 16">
              <a:extLst>
                <a:ext uri="{FF2B5EF4-FFF2-40B4-BE49-F238E27FC236}">
                  <a16:creationId xmlns:a16="http://schemas.microsoft.com/office/drawing/2014/main" id="{80F7C478-3FA2-4462-EA65-1B6F5B482A8F}"/>
                </a:ext>
              </a:extLst>
            </p:cNvPr>
            <p:cNvSpPr txBox="1">
              <a:spLocks noChangeArrowheads="1"/>
            </p:cNvSpPr>
            <p:nvPr/>
          </p:nvSpPr>
          <p:spPr bwMode="auto">
            <a:xfrm>
              <a:off x="6851025" y="3629024"/>
              <a:ext cx="1533186" cy="369332"/>
            </a:xfrm>
            <a:prstGeom prst="rect">
              <a:avLst/>
            </a:prstGeom>
            <a:noFill/>
            <a:ln w="12700" algn="ctr">
              <a:solidFill>
                <a:schemeClr val="tx1"/>
              </a:solidFill>
              <a:prstDash val="dashDot"/>
              <a:miter lim="800000"/>
              <a:headEnd/>
              <a:tailEnd/>
            </a:ln>
            <a:effectLst/>
          </p:spPr>
          <p:txBody>
            <a:bodyPr wrap="square">
              <a:spAutoFit/>
            </a:bodyPr>
            <a:lstStyle/>
            <a:p>
              <a:pPr algn="ctr">
                <a:defRPr/>
              </a:pPr>
              <a:r>
                <a:rPr lang="en-US" dirty="0">
                  <a:solidFill>
                    <a:schemeClr val="tx1">
                      <a:lumMod val="95000"/>
                      <a:lumOff val="5000"/>
                    </a:schemeClr>
                  </a:solidFill>
                  <a:latin typeface="Arial" panose="020B0604020202020204" pitchFamily="34" charset="0"/>
                  <a:cs typeface="Arial" panose="020B0604020202020204" pitchFamily="34" charset="0"/>
                </a:rPr>
                <a:t>Precision</a:t>
              </a:r>
            </a:p>
          </p:txBody>
        </p:sp>
        <p:sp>
          <p:nvSpPr>
            <p:cNvPr id="1238033" name="Text Box 17">
              <a:extLst>
                <a:ext uri="{FF2B5EF4-FFF2-40B4-BE49-F238E27FC236}">
                  <a16:creationId xmlns:a16="http://schemas.microsoft.com/office/drawing/2014/main" id="{521AB1F0-4A57-4E00-CA63-1C172A342A0C}"/>
                </a:ext>
              </a:extLst>
            </p:cNvPr>
            <p:cNvSpPr txBox="1">
              <a:spLocks noChangeArrowheads="1"/>
            </p:cNvSpPr>
            <p:nvPr/>
          </p:nvSpPr>
          <p:spPr bwMode="auto">
            <a:xfrm>
              <a:off x="6838698" y="4854681"/>
              <a:ext cx="1619502" cy="369332"/>
            </a:xfrm>
            <a:prstGeom prst="rect">
              <a:avLst/>
            </a:prstGeom>
            <a:noFill/>
            <a:ln w="12700" algn="ctr">
              <a:solidFill>
                <a:schemeClr val="tx1"/>
              </a:solidFill>
              <a:prstDash val="dashDot"/>
              <a:miter lim="800000"/>
              <a:headEnd/>
              <a:tailEnd/>
            </a:ln>
            <a:effectLst/>
          </p:spPr>
          <p:txBody>
            <a:bodyPr wrap="square">
              <a:spAutoFit/>
            </a:bodyPr>
            <a:lstStyle/>
            <a:p>
              <a:pPr algn="ctr">
                <a:defRPr/>
              </a:pPr>
              <a:r>
                <a:rPr lang="en-US" dirty="0">
                  <a:solidFill>
                    <a:schemeClr val="tx1">
                      <a:lumMod val="95000"/>
                      <a:lumOff val="5000"/>
                    </a:schemeClr>
                  </a:solidFill>
                  <a:latin typeface="Arial" panose="020B0604020202020204" pitchFamily="34" charset="0"/>
                  <a:cs typeface="Arial" panose="020B0604020202020204" pitchFamily="34" charset="0"/>
                </a:rPr>
                <a:t>Directness</a:t>
              </a:r>
            </a:p>
          </p:txBody>
        </p:sp>
        <p:sp>
          <p:nvSpPr>
            <p:cNvPr id="1238034" name="Text Box 18">
              <a:extLst>
                <a:ext uri="{FF2B5EF4-FFF2-40B4-BE49-F238E27FC236}">
                  <a16:creationId xmlns:a16="http://schemas.microsoft.com/office/drawing/2014/main" id="{1D2A818C-9B27-B985-F262-76EF3025DAF8}"/>
                </a:ext>
              </a:extLst>
            </p:cNvPr>
            <p:cNvSpPr txBox="1">
              <a:spLocks noChangeArrowheads="1"/>
            </p:cNvSpPr>
            <p:nvPr/>
          </p:nvSpPr>
          <p:spPr bwMode="auto">
            <a:xfrm>
              <a:off x="6844067" y="4237001"/>
              <a:ext cx="1540144" cy="369332"/>
            </a:xfrm>
            <a:prstGeom prst="rect">
              <a:avLst/>
            </a:prstGeom>
            <a:noFill/>
            <a:ln w="12700" algn="ctr">
              <a:solidFill>
                <a:schemeClr val="tx1"/>
              </a:solidFill>
              <a:prstDash val="dashDot"/>
              <a:miter lim="800000"/>
              <a:headEnd/>
              <a:tailEnd/>
            </a:ln>
            <a:effectLst/>
          </p:spPr>
          <p:txBody>
            <a:bodyPr wrap="square">
              <a:spAutoFit/>
            </a:bodyPr>
            <a:lstStyle/>
            <a:p>
              <a:pPr algn="ctr">
                <a:defRPr/>
              </a:pPr>
              <a:r>
                <a:rPr lang="en-US" dirty="0">
                  <a:solidFill>
                    <a:schemeClr val="tx1">
                      <a:lumMod val="95000"/>
                      <a:lumOff val="5000"/>
                    </a:schemeClr>
                  </a:solidFill>
                  <a:latin typeface="Arial" panose="020B0604020202020204" pitchFamily="34" charset="0"/>
                  <a:cs typeface="Arial" panose="020B0604020202020204" pitchFamily="34" charset="0"/>
                </a:rPr>
                <a:t>Consistency</a:t>
              </a:r>
            </a:p>
          </p:txBody>
        </p:sp>
        <p:sp>
          <p:nvSpPr>
            <p:cNvPr id="1238035" name="Text Box 19">
              <a:extLst>
                <a:ext uri="{FF2B5EF4-FFF2-40B4-BE49-F238E27FC236}">
                  <a16:creationId xmlns:a16="http://schemas.microsoft.com/office/drawing/2014/main" id="{2E96D2DA-004C-F100-D5C8-7DF6AB374230}"/>
                </a:ext>
              </a:extLst>
            </p:cNvPr>
            <p:cNvSpPr txBox="1">
              <a:spLocks noChangeArrowheads="1"/>
            </p:cNvSpPr>
            <p:nvPr/>
          </p:nvSpPr>
          <p:spPr bwMode="auto">
            <a:xfrm>
              <a:off x="6849669" y="5566723"/>
              <a:ext cx="1614134" cy="369332"/>
            </a:xfrm>
            <a:prstGeom prst="rect">
              <a:avLst/>
            </a:prstGeom>
            <a:noFill/>
            <a:ln w="12700" algn="ctr">
              <a:solidFill>
                <a:schemeClr val="tx1"/>
              </a:solidFill>
              <a:prstDash val="dashDot"/>
              <a:miter lim="800000"/>
              <a:headEnd/>
              <a:tailEnd/>
            </a:ln>
            <a:effectLst/>
          </p:spPr>
          <p:txBody>
            <a:bodyPr wrap="square">
              <a:spAutoFit/>
            </a:bodyPr>
            <a:lstStyle/>
            <a:p>
              <a:pPr algn="ctr">
                <a:defRPr/>
              </a:pPr>
              <a:r>
                <a:rPr lang="en-US" dirty="0">
                  <a:solidFill>
                    <a:schemeClr val="tx1">
                      <a:lumMod val="95000"/>
                      <a:lumOff val="5000"/>
                    </a:schemeClr>
                  </a:solidFill>
                  <a:latin typeface="Arial" panose="020B0604020202020204" pitchFamily="34" charset="0"/>
                  <a:cs typeface="Arial" panose="020B0604020202020204" pitchFamily="34" charset="0"/>
                </a:rPr>
                <a:t>Applicability</a:t>
              </a:r>
            </a:p>
          </p:txBody>
        </p:sp>
        <p:sp>
          <p:nvSpPr>
            <p:cNvPr id="62489" name="Rectangle 25">
              <a:extLst>
                <a:ext uri="{FF2B5EF4-FFF2-40B4-BE49-F238E27FC236}">
                  <a16:creationId xmlns:a16="http://schemas.microsoft.com/office/drawing/2014/main" id="{D81FC558-85FF-DCE5-5825-50FEB61C9615}"/>
                </a:ext>
              </a:extLst>
            </p:cNvPr>
            <p:cNvSpPr>
              <a:spLocks noChangeArrowheads="1"/>
            </p:cNvSpPr>
            <p:nvPr/>
          </p:nvSpPr>
          <p:spPr bwMode="auto">
            <a:xfrm>
              <a:off x="520978" y="4820934"/>
              <a:ext cx="5528523" cy="646331"/>
            </a:xfrm>
            <a:prstGeom prst="rect">
              <a:avLst/>
            </a:prstGeom>
            <a:noFill/>
            <a:ln w="9525">
              <a:solidFill>
                <a:schemeClr val="tx1"/>
              </a:solidFill>
              <a:prstDash val="sysDash"/>
              <a:miter lim="800000"/>
              <a:headEnd/>
              <a:tailEnd/>
            </a:ln>
            <a:effectLst/>
          </p:spPr>
          <p:txBody>
            <a:bodyPr wrap="square">
              <a:spAutoFit/>
            </a:bodyPr>
            <a:lstStyle/>
            <a:p>
              <a:pPr>
                <a:spcBef>
                  <a:spcPts val="0"/>
                </a:spcBef>
                <a:defRPr/>
              </a:pPr>
              <a:r>
                <a:rPr lang="en-US" dirty="0">
                  <a:solidFill>
                    <a:schemeClr val="tx1">
                      <a:lumMod val="95000"/>
                      <a:lumOff val="5000"/>
                    </a:schemeClr>
                  </a:solidFill>
                  <a:latin typeface="Arial" panose="020B0604020202020204" pitchFamily="34" charset="0"/>
                  <a:cs typeface="Arial" panose="020B0604020202020204" pitchFamily="34" charset="0"/>
                </a:rPr>
                <a:t>Direct vs. indirect comparisons, health outcomes vs. surrogate outcomes </a:t>
              </a:r>
            </a:p>
          </p:txBody>
        </p:sp>
        <p:cxnSp>
          <p:nvCxnSpPr>
            <p:cNvPr id="16400" name="Straight Arrow Connector 31">
              <a:extLst>
                <a:ext uri="{FF2B5EF4-FFF2-40B4-BE49-F238E27FC236}">
                  <a16:creationId xmlns:a16="http://schemas.microsoft.com/office/drawing/2014/main" id="{ECCB3546-16C5-9985-DB10-163694AC7C26}"/>
                </a:ext>
              </a:extLst>
            </p:cNvPr>
            <p:cNvCxnSpPr>
              <a:cxnSpLocks noChangeShapeType="1"/>
            </p:cNvCxnSpPr>
            <p:nvPr/>
          </p:nvCxnSpPr>
          <p:spPr bwMode="auto">
            <a:xfrm flipV="1">
              <a:off x="6016090" y="3217293"/>
              <a:ext cx="794565" cy="9703"/>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7" name="Straight Arrow Connector 31">
              <a:extLst>
                <a:ext uri="{FF2B5EF4-FFF2-40B4-BE49-F238E27FC236}">
                  <a16:creationId xmlns:a16="http://schemas.microsoft.com/office/drawing/2014/main" id="{6D5E2945-AD62-0BE8-E18F-F6B203CFE30C}"/>
                </a:ext>
              </a:extLst>
            </p:cNvPr>
            <p:cNvCxnSpPr>
              <a:cxnSpLocks noChangeShapeType="1"/>
            </p:cNvCxnSpPr>
            <p:nvPr/>
          </p:nvCxnSpPr>
          <p:spPr bwMode="auto">
            <a:xfrm flipV="1">
              <a:off x="6004055" y="3880779"/>
              <a:ext cx="794565" cy="9703"/>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8" name="Straight Arrow Connector 31">
              <a:extLst>
                <a:ext uri="{FF2B5EF4-FFF2-40B4-BE49-F238E27FC236}">
                  <a16:creationId xmlns:a16="http://schemas.microsoft.com/office/drawing/2014/main" id="{B0693C06-9DEA-1DAC-EF23-B01191810F6B}"/>
                </a:ext>
              </a:extLst>
            </p:cNvPr>
            <p:cNvCxnSpPr>
              <a:cxnSpLocks noChangeShapeType="1"/>
            </p:cNvCxnSpPr>
            <p:nvPr/>
          </p:nvCxnSpPr>
          <p:spPr bwMode="auto">
            <a:xfrm flipV="1">
              <a:off x="6004516" y="4488043"/>
              <a:ext cx="794565" cy="9703"/>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9" name="Straight Arrow Connector 31">
              <a:extLst>
                <a:ext uri="{FF2B5EF4-FFF2-40B4-BE49-F238E27FC236}">
                  <a16:creationId xmlns:a16="http://schemas.microsoft.com/office/drawing/2014/main" id="{918E44B2-503A-39E5-03D0-3AC13FAAD3C4}"/>
                </a:ext>
              </a:extLst>
            </p:cNvPr>
            <p:cNvCxnSpPr>
              <a:cxnSpLocks noChangeShapeType="1"/>
            </p:cNvCxnSpPr>
            <p:nvPr/>
          </p:nvCxnSpPr>
          <p:spPr bwMode="auto">
            <a:xfrm flipV="1">
              <a:off x="6064418" y="5085604"/>
              <a:ext cx="794565" cy="9703"/>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cxnSp>
          <p:nvCxnSpPr>
            <p:cNvPr id="10" name="Straight Arrow Connector 31">
              <a:extLst>
                <a:ext uri="{FF2B5EF4-FFF2-40B4-BE49-F238E27FC236}">
                  <a16:creationId xmlns:a16="http://schemas.microsoft.com/office/drawing/2014/main" id="{0610E4E6-9D68-6D6C-4011-5F92E8892924}"/>
                </a:ext>
              </a:extLst>
            </p:cNvPr>
            <p:cNvCxnSpPr>
              <a:cxnSpLocks noChangeShapeType="1"/>
            </p:cNvCxnSpPr>
            <p:nvPr/>
          </p:nvCxnSpPr>
          <p:spPr bwMode="auto">
            <a:xfrm flipV="1">
              <a:off x="6062062" y="5812428"/>
              <a:ext cx="794565" cy="9703"/>
            </a:xfrm>
            <a:prstGeom prst="straightConnector1">
              <a:avLst/>
            </a:prstGeom>
            <a:noFill/>
            <a:ln w="38100">
              <a:solidFill>
                <a:srgbClr val="FF0000"/>
              </a:solidFill>
              <a:round/>
              <a:headEnd/>
              <a:tailEnd type="arrow" w="med" len="med"/>
            </a:ln>
            <a:extLst>
              <a:ext uri="{909E8E84-426E-40DD-AFC4-6F175D3DCCD1}">
                <a14:hiddenFill xmlns:a14="http://schemas.microsoft.com/office/drawing/2010/main">
                  <a:noFill/>
                </a14:hiddenFill>
              </a:ext>
            </a:extLst>
          </p:spPr>
        </p:cxnSp>
      </p:grpSp>
      <p:sp>
        <p:nvSpPr>
          <p:cNvPr id="2" name="Rectangle 2">
            <a:extLst>
              <a:ext uri="{FF2B5EF4-FFF2-40B4-BE49-F238E27FC236}">
                <a16:creationId xmlns:a16="http://schemas.microsoft.com/office/drawing/2014/main" id="{FE25C04D-5813-5E79-DF30-404CBE185C5B}"/>
              </a:ext>
            </a:extLst>
          </p:cNvPr>
          <p:cNvSpPr txBox="1">
            <a:spLocks noChangeArrowheads="1"/>
          </p:cNvSpPr>
          <p:nvPr/>
        </p:nvSpPr>
        <p:spPr>
          <a:xfrm>
            <a:off x="484186" y="2231206"/>
            <a:ext cx="8126414" cy="605353"/>
          </a:xfrm>
          <a:prstGeom prst="rect">
            <a:avLst/>
          </a:prstGeom>
        </p:spPr>
        <p:txBody>
          <a:bodyPr vert="horz" lIns="91440" tIns="45720" rIns="91440" bIns="45720" rtlCol="0" anchor="ctr">
            <a:normAutofit fontScale="97500"/>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en-US" altLang="en-US" sz="2400" b="1" dirty="0">
                <a:solidFill>
                  <a:srgbClr val="FF0000"/>
                </a:solidFill>
                <a:latin typeface="Arial" panose="020B0604020202020204" pitchFamily="34" charset="0"/>
                <a:cs typeface="Arial" panose="020B0604020202020204" pitchFamily="34" charset="0"/>
              </a:rPr>
              <a:t>But there many are challenges in reviewing studies</a:t>
            </a:r>
          </a:p>
        </p:txBody>
      </p:sp>
    </p:spTree>
    <p:extLst>
      <p:ext uri="{BB962C8B-B14F-4D97-AF65-F5344CB8AC3E}">
        <p14:creationId xmlns:p14="http://schemas.microsoft.com/office/powerpoint/2010/main" val="271951314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1E84A-A6CE-764D-ACFD-3EFAA2A94DB5}"/>
              </a:ext>
            </a:extLst>
          </p:cNvPr>
          <p:cNvSpPr>
            <a:spLocks noGrp="1"/>
          </p:cNvSpPr>
          <p:nvPr>
            <p:ph type="title"/>
          </p:nvPr>
        </p:nvSpPr>
        <p:spPr>
          <a:xfrm>
            <a:off x="450448" y="137318"/>
            <a:ext cx="7162800" cy="503237"/>
          </a:xfrm>
        </p:spPr>
        <p:txBody>
          <a:bodyPr>
            <a:noAutofit/>
          </a:bodyPr>
          <a:lstStyle/>
          <a:p>
            <a:r>
              <a:rPr lang="en-GB" sz="2800" b="1" dirty="0"/>
              <a:t>Some concepts in research synthesis</a:t>
            </a:r>
          </a:p>
        </p:txBody>
      </p:sp>
      <p:sp>
        <p:nvSpPr>
          <p:cNvPr id="3" name="Content Placeholder 2">
            <a:extLst>
              <a:ext uri="{FF2B5EF4-FFF2-40B4-BE49-F238E27FC236}">
                <a16:creationId xmlns:a16="http://schemas.microsoft.com/office/drawing/2014/main" id="{4D350CD7-0322-CF8C-0CBC-1F2CBCE93D5D}"/>
              </a:ext>
            </a:extLst>
          </p:cNvPr>
          <p:cNvSpPr>
            <a:spLocks noGrp="1"/>
          </p:cNvSpPr>
          <p:nvPr>
            <p:ph idx="1"/>
          </p:nvPr>
        </p:nvSpPr>
        <p:spPr>
          <a:xfrm>
            <a:off x="3554794" y="731837"/>
            <a:ext cx="5360606" cy="5821363"/>
          </a:xfrm>
          <a:noFill/>
          <a:ln>
            <a:solidFill>
              <a:schemeClr val="accent1">
                <a:lumMod val="20000"/>
                <a:lumOff val="80000"/>
              </a:schemeClr>
            </a:solidFill>
          </a:ln>
        </p:spPr>
        <p:txBody>
          <a:bodyPr>
            <a:noAutofit/>
          </a:bodyPr>
          <a:lstStyle/>
          <a:p>
            <a:pPr marL="0" indent="0">
              <a:buNone/>
            </a:pPr>
            <a:r>
              <a:rPr lang="en-GB" sz="2400" b="1" dirty="0">
                <a:latin typeface="Arial" panose="020B0604020202020204" pitchFamily="34" charset="0"/>
                <a:cs typeface="Arial" panose="020B0604020202020204" pitchFamily="34" charset="0"/>
              </a:rPr>
              <a:t>Meta-research</a:t>
            </a:r>
            <a:r>
              <a:rPr lang="en-GB" sz="2400" dirty="0">
                <a:latin typeface="Arial" panose="020B0604020202020204" pitchFamily="34" charset="0"/>
                <a:cs typeface="Arial" panose="020B0604020202020204" pitchFamily="34" charset="0"/>
              </a:rPr>
              <a:t> is the study of research itself: its methods, reporting, reproducibility, evaluation, and incentives</a:t>
            </a:r>
          </a:p>
          <a:p>
            <a:pPr marL="0" indent="0">
              <a:buNone/>
            </a:pPr>
            <a:endParaRPr lang="en-GB" sz="2400" dirty="0">
              <a:latin typeface="Arial" panose="020B0604020202020204" pitchFamily="34" charset="0"/>
              <a:cs typeface="Arial" panose="020B0604020202020204" pitchFamily="34" charset="0"/>
            </a:endParaRPr>
          </a:p>
          <a:p>
            <a:pPr marL="0" indent="0">
              <a:buNone/>
            </a:pPr>
            <a:r>
              <a:rPr lang="en-GB" sz="2400" b="1" dirty="0">
                <a:latin typeface="Arial" panose="020B0604020202020204" pitchFamily="34" charset="0"/>
                <a:cs typeface="Arial" panose="020B0604020202020204" pitchFamily="34" charset="0"/>
              </a:rPr>
              <a:t>Narrative review</a:t>
            </a:r>
          </a:p>
          <a:p>
            <a:pPr marL="0" indent="0">
              <a:buNone/>
            </a:pPr>
            <a:r>
              <a:rPr lang="en-GB" sz="2400" dirty="0">
                <a:latin typeface="Arial" panose="020B0604020202020204" pitchFamily="34" charset="0"/>
                <a:cs typeface="Arial" panose="020B0604020202020204" pitchFamily="34" charset="0"/>
              </a:rPr>
              <a:t>Narrative reviews are mainly descriptive, do not involve a systematic search of the literature, and often focus on a subset of studies in an area chosen based on availability or author selection. While informative, narrative reviews can often include an element of selection bias.</a:t>
            </a:r>
          </a:p>
        </p:txBody>
      </p:sp>
      <p:sp>
        <p:nvSpPr>
          <p:cNvPr id="4" name="Text Placeholder 3">
            <a:extLst>
              <a:ext uri="{FF2B5EF4-FFF2-40B4-BE49-F238E27FC236}">
                <a16:creationId xmlns:a16="http://schemas.microsoft.com/office/drawing/2014/main" id="{4DC67DA0-7E2C-7A72-5D24-C7A006D2AC93}"/>
              </a:ext>
            </a:extLst>
          </p:cNvPr>
          <p:cNvSpPr>
            <a:spLocks noGrp="1"/>
          </p:cNvSpPr>
          <p:nvPr>
            <p:ph type="body" sz="half" idx="2"/>
          </p:nvPr>
        </p:nvSpPr>
        <p:spPr>
          <a:xfrm>
            <a:off x="436944" y="731838"/>
            <a:ext cx="3008313" cy="2819400"/>
          </a:xfrm>
          <a:solidFill>
            <a:srgbClr val="CCECFF"/>
          </a:solidFill>
          <a:ln>
            <a:solidFill>
              <a:schemeClr val="accent1">
                <a:lumMod val="20000"/>
                <a:lumOff val="80000"/>
              </a:schemeClr>
            </a:solidFill>
          </a:ln>
        </p:spPr>
        <p:txBody>
          <a:bodyPr>
            <a:normAutofit/>
          </a:bodyPr>
          <a:lstStyle/>
          <a:p>
            <a:r>
              <a:rPr lang="en-GB" sz="2400" dirty="0">
                <a:latin typeface="Arial" panose="020B0604020202020204" pitchFamily="34" charset="0"/>
                <a:cs typeface="Arial" panose="020B0604020202020204" pitchFamily="34" charset="0"/>
              </a:rPr>
              <a:t>Concepts</a:t>
            </a:r>
          </a:p>
          <a:p>
            <a:pPr marL="342900" indent="-342900">
              <a:buFont typeface="Courier New" panose="02070309020205020404" pitchFamily="49" charset="0"/>
              <a:buChar char="o"/>
            </a:pPr>
            <a:r>
              <a:rPr lang="en-GB" sz="2400" dirty="0">
                <a:latin typeface="Arial" panose="020B0604020202020204" pitchFamily="34" charset="0"/>
                <a:cs typeface="Arial" panose="020B0604020202020204" pitchFamily="34" charset="0"/>
              </a:rPr>
              <a:t>Meta-research</a:t>
            </a:r>
          </a:p>
          <a:p>
            <a:pPr marL="342900" indent="-342900">
              <a:buFont typeface="Courier New" panose="02070309020205020404" pitchFamily="49" charset="0"/>
              <a:buChar char="o"/>
            </a:pPr>
            <a:r>
              <a:rPr lang="en-GB" sz="2400" dirty="0">
                <a:latin typeface="Arial" panose="020B0604020202020204" pitchFamily="34" charset="0"/>
                <a:cs typeface="Arial" panose="020B0604020202020204" pitchFamily="34" charset="0"/>
              </a:rPr>
              <a:t>Narrative review</a:t>
            </a:r>
          </a:p>
          <a:p>
            <a:pPr marL="342900" indent="-342900">
              <a:buFont typeface="Courier New" panose="02070309020205020404" pitchFamily="49" charset="0"/>
              <a:buChar char="o"/>
            </a:pPr>
            <a:r>
              <a:rPr lang="en-GB" sz="2400" dirty="0">
                <a:latin typeface="Arial" panose="020B0604020202020204" pitchFamily="34" charset="0"/>
                <a:cs typeface="Arial" panose="020B0604020202020204" pitchFamily="34" charset="0"/>
              </a:rPr>
              <a:t>Umbrella review</a:t>
            </a:r>
          </a:p>
          <a:p>
            <a:pPr marL="342900" indent="-342900">
              <a:buFont typeface="Courier New" panose="02070309020205020404" pitchFamily="49" charset="0"/>
              <a:buChar char="o"/>
            </a:pPr>
            <a:r>
              <a:rPr lang="en-GB" sz="2400" dirty="0">
                <a:latin typeface="Arial" panose="020B0604020202020204" pitchFamily="34" charset="0"/>
                <a:cs typeface="Arial" panose="020B0604020202020204" pitchFamily="34" charset="0"/>
              </a:rPr>
              <a:t>Systematic review</a:t>
            </a:r>
          </a:p>
          <a:p>
            <a:pPr marL="342900" indent="-342900">
              <a:buFont typeface="Courier New" panose="02070309020205020404" pitchFamily="49" charset="0"/>
              <a:buChar char="o"/>
            </a:pPr>
            <a:r>
              <a:rPr lang="en-GB" sz="2400" dirty="0">
                <a:latin typeface="Arial" panose="020B0604020202020204" pitchFamily="34" charset="0"/>
                <a:cs typeface="Arial" panose="020B0604020202020204" pitchFamily="34" charset="0"/>
              </a:rPr>
              <a:t>Meta-analysis</a:t>
            </a:r>
          </a:p>
        </p:txBody>
      </p:sp>
    </p:spTree>
    <p:extLst>
      <p:ext uri="{BB962C8B-B14F-4D97-AF65-F5344CB8AC3E}">
        <p14:creationId xmlns:p14="http://schemas.microsoft.com/office/powerpoint/2010/main" val="2532039972"/>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ADF2AC-4ACD-5833-ED95-C4227C372FBD}"/>
            </a:ext>
          </a:extLst>
        </p:cNvPr>
        <p:cNvGrpSpPr/>
        <p:nvPr/>
      </p:nvGrpSpPr>
      <p:grpSpPr>
        <a:xfrm>
          <a:off x="0" y="0"/>
          <a:ext cx="0" cy="0"/>
          <a:chOff x="0" y="0"/>
          <a:chExt cx="0" cy="0"/>
        </a:xfrm>
      </p:grpSpPr>
      <p:sp>
        <p:nvSpPr>
          <p:cNvPr id="3" name="Content Placeholder 2">
            <a:extLst>
              <a:ext uri="{FF2B5EF4-FFF2-40B4-BE49-F238E27FC236}">
                <a16:creationId xmlns:a16="http://schemas.microsoft.com/office/drawing/2014/main" id="{D3806E1A-208F-7E2F-B636-0CEF0B499CE6}"/>
              </a:ext>
            </a:extLst>
          </p:cNvPr>
          <p:cNvSpPr>
            <a:spLocks noGrp="1"/>
          </p:cNvSpPr>
          <p:nvPr>
            <p:ph idx="1"/>
          </p:nvPr>
        </p:nvSpPr>
        <p:spPr>
          <a:xfrm>
            <a:off x="457200" y="381000"/>
            <a:ext cx="6400800" cy="6172200"/>
          </a:xfrm>
          <a:solidFill>
            <a:schemeClr val="bg1">
              <a:lumMod val="95000"/>
            </a:schemeClr>
          </a:solidFill>
          <a:ln>
            <a:solidFill>
              <a:schemeClr val="accent1">
                <a:lumMod val="20000"/>
                <a:lumOff val="80000"/>
              </a:schemeClr>
            </a:solidFill>
          </a:ln>
        </p:spPr>
        <p:txBody>
          <a:bodyPr>
            <a:noAutofit/>
          </a:bodyPr>
          <a:lstStyle/>
          <a:p>
            <a:pPr marL="0" indent="0">
              <a:lnSpc>
                <a:spcPct val="100000"/>
              </a:lnSpc>
              <a:spcBef>
                <a:spcPts val="600"/>
              </a:spcBef>
              <a:spcAft>
                <a:spcPts val="600"/>
              </a:spcAft>
              <a:buNone/>
            </a:pPr>
            <a:r>
              <a:rPr lang="en-GB" sz="2200" b="1" dirty="0">
                <a:latin typeface="Arial" panose="020B0604020202020204" pitchFamily="34" charset="0"/>
                <a:cs typeface="Arial" panose="020B0604020202020204" pitchFamily="34" charset="0"/>
              </a:rPr>
              <a:t>Umbrella reviews</a:t>
            </a:r>
            <a:r>
              <a:rPr lang="en-GB" sz="2200" dirty="0">
                <a:latin typeface="Arial" panose="020B0604020202020204" pitchFamily="34" charset="0"/>
                <a:cs typeface="Arial" panose="020B0604020202020204" pitchFamily="34" charset="0"/>
              </a:rPr>
              <a:t> are </a:t>
            </a:r>
            <a:r>
              <a:rPr lang="en-GB" sz="2200" u="sng" dirty="0">
                <a:latin typeface="Arial" panose="020B0604020202020204" pitchFamily="34" charset="0"/>
                <a:cs typeface="Arial" panose="020B0604020202020204" pitchFamily="34" charset="0"/>
              </a:rPr>
              <a:t>reviews of systematic reviews or meta-analyses</a:t>
            </a:r>
            <a:r>
              <a:rPr lang="en-GB" sz="2200" i="1" dirty="0">
                <a:latin typeface="Arial" panose="020B0604020202020204" pitchFamily="34" charset="0"/>
                <a:cs typeface="Arial" panose="020B0604020202020204" pitchFamily="34" charset="0"/>
              </a:rPr>
              <a:t>. </a:t>
            </a:r>
            <a:r>
              <a:rPr lang="en-GB" sz="2200" dirty="0">
                <a:latin typeface="Arial" panose="020B0604020202020204" pitchFamily="34" charset="0"/>
                <a:cs typeface="Arial" panose="020B0604020202020204" pitchFamily="34" charset="0"/>
              </a:rPr>
              <a:t>Umbrella reviews emerged due to the large number of systematic reviews and meta-analysis published, and the need to synthesize them to answer complex clinical questions in a timely manner.</a:t>
            </a:r>
          </a:p>
          <a:p>
            <a:pPr marL="0" indent="0">
              <a:lnSpc>
                <a:spcPct val="100000"/>
              </a:lnSpc>
              <a:spcBef>
                <a:spcPts val="600"/>
              </a:spcBef>
              <a:spcAft>
                <a:spcPts val="600"/>
              </a:spcAft>
              <a:buNone/>
            </a:pPr>
            <a:r>
              <a:rPr lang="en-GB" sz="2200" b="1" dirty="0">
                <a:latin typeface="Arial" panose="020B0604020202020204" pitchFamily="34" charset="0"/>
                <a:cs typeface="Arial" panose="020B0604020202020204" pitchFamily="34" charset="0"/>
              </a:rPr>
              <a:t>Systematic reviews</a:t>
            </a:r>
            <a:r>
              <a:rPr lang="en-GB" sz="2200" dirty="0">
                <a:latin typeface="Arial" panose="020B0604020202020204" pitchFamily="34" charset="0"/>
                <a:cs typeface="Arial" panose="020B0604020202020204" pitchFamily="34" charset="0"/>
              </a:rPr>
              <a:t> is a type of review that seek to </a:t>
            </a:r>
            <a:r>
              <a:rPr lang="en-GB" sz="2200" u="sng" dirty="0">
                <a:latin typeface="Arial" panose="020B0604020202020204" pitchFamily="34" charset="0"/>
                <a:cs typeface="Arial" panose="020B0604020202020204" pitchFamily="34" charset="0"/>
              </a:rPr>
              <a:t>collate evidence</a:t>
            </a:r>
            <a:r>
              <a:rPr lang="en-GB" sz="2200" dirty="0">
                <a:latin typeface="Arial" panose="020B0604020202020204" pitchFamily="34" charset="0"/>
                <a:cs typeface="Arial" panose="020B0604020202020204" pitchFamily="34" charset="0"/>
              </a:rPr>
              <a:t> that fits pre-specified eligibility criteria to answer a specific research question. Systematic reviews are different from traditional narrative reviews.</a:t>
            </a:r>
          </a:p>
          <a:p>
            <a:pPr marL="0" indent="0">
              <a:lnSpc>
                <a:spcPct val="100000"/>
              </a:lnSpc>
              <a:spcBef>
                <a:spcPts val="600"/>
              </a:spcBef>
              <a:spcAft>
                <a:spcPts val="600"/>
              </a:spcAft>
              <a:buNone/>
            </a:pPr>
            <a:r>
              <a:rPr lang="en-GB" sz="2200" b="1" dirty="0">
                <a:latin typeface="Arial" panose="020B0604020202020204" pitchFamily="34" charset="0"/>
                <a:cs typeface="Arial" panose="020B0604020202020204" pitchFamily="34" charset="0"/>
              </a:rPr>
              <a:t>Meta-analysis</a:t>
            </a:r>
            <a:r>
              <a:rPr lang="en-GB" sz="2200" dirty="0">
                <a:latin typeface="Arial" panose="020B0604020202020204" pitchFamily="34" charset="0"/>
                <a:cs typeface="Arial" panose="020B0604020202020204" pitchFamily="34" charset="0"/>
              </a:rPr>
              <a:t> is a quantitative, formal, </a:t>
            </a:r>
            <a:r>
              <a:rPr lang="en-GB" sz="2200" u="sng" dirty="0">
                <a:latin typeface="Arial" panose="020B0604020202020204" pitchFamily="34" charset="0"/>
                <a:cs typeface="Arial" panose="020B0604020202020204" pitchFamily="34" charset="0"/>
              </a:rPr>
              <a:t>statistical analysis </a:t>
            </a:r>
            <a:r>
              <a:rPr lang="en-GB" sz="2200" dirty="0">
                <a:latin typeface="Arial" panose="020B0604020202020204" pitchFamily="34" charset="0"/>
                <a:cs typeface="Arial" panose="020B0604020202020204" pitchFamily="34" charset="0"/>
              </a:rPr>
              <a:t>that combines the results of multiple scientific studies addressing the same question, with each individual study reporting measurements that are expected to have some degree of error</a:t>
            </a:r>
            <a:r>
              <a:rPr lang="en-GB" sz="2200" b="1" dirty="0">
                <a:latin typeface="Arial" panose="020B0604020202020204" pitchFamily="34" charset="0"/>
                <a:cs typeface="Arial" panose="020B0604020202020204" pitchFamily="34" charset="0"/>
              </a:rPr>
              <a:t>.</a:t>
            </a:r>
          </a:p>
          <a:p>
            <a:pPr marL="0" indent="0">
              <a:lnSpc>
                <a:spcPct val="100000"/>
              </a:lnSpc>
              <a:spcBef>
                <a:spcPts val="600"/>
              </a:spcBef>
              <a:spcAft>
                <a:spcPts val="600"/>
              </a:spcAft>
              <a:buNone/>
            </a:pPr>
            <a:endParaRPr lang="en-GB" sz="2200" dirty="0">
              <a:latin typeface="Arial" panose="020B0604020202020204" pitchFamily="34" charset="0"/>
              <a:cs typeface="Arial" panose="020B0604020202020204" pitchFamily="34" charset="0"/>
            </a:endParaRPr>
          </a:p>
          <a:p>
            <a:pPr marL="0" indent="0">
              <a:lnSpc>
                <a:spcPct val="100000"/>
              </a:lnSpc>
              <a:spcBef>
                <a:spcPts val="600"/>
              </a:spcBef>
              <a:spcAft>
                <a:spcPts val="600"/>
              </a:spcAft>
              <a:buNone/>
            </a:pPr>
            <a:endParaRPr lang="en-GB" sz="2200" i="1" dirty="0">
              <a:latin typeface="Arial" panose="020B0604020202020204" pitchFamily="34" charset="0"/>
              <a:cs typeface="Arial" panose="020B0604020202020204" pitchFamily="34" charset="0"/>
            </a:endParaRPr>
          </a:p>
        </p:txBody>
      </p:sp>
      <p:pic>
        <p:nvPicPr>
          <p:cNvPr id="5" name="Picture 4">
            <a:extLst>
              <a:ext uri="{FF2B5EF4-FFF2-40B4-BE49-F238E27FC236}">
                <a16:creationId xmlns:a16="http://schemas.microsoft.com/office/drawing/2014/main" id="{E3003371-28A6-8101-59A5-17887111307D}"/>
              </a:ext>
            </a:extLst>
          </p:cNvPr>
          <p:cNvPicPr>
            <a:picLocks noChangeAspect="1"/>
          </p:cNvPicPr>
          <p:nvPr/>
        </p:nvPicPr>
        <p:blipFill>
          <a:blip r:embed="rId2"/>
          <a:stretch>
            <a:fillRect/>
          </a:stretch>
        </p:blipFill>
        <p:spPr>
          <a:xfrm>
            <a:off x="6858000" y="304800"/>
            <a:ext cx="2090420" cy="3052210"/>
          </a:xfrm>
          <a:prstGeom prst="rect">
            <a:avLst/>
          </a:prstGeom>
        </p:spPr>
      </p:pic>
    </p:spTree>
    <p:extLst>
      <p:ext uri="{BB962C8B-B14F-4D97-AF65-F5344CB8AC3E}">
        <p14:creationId xmlns:p14="http://schemas.microsoft.com/office/powerpoint/2010/main" val="569265775"/>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3732D842-1FC7-50B0-4D33-49B2FA92B738}"/>
              </a:ext>
            </a:extLst>
          </p:cNvPr>
          <p:cNvSpPr txBox="1"/>
          <p:nvPr/>
        </p:nvSpPr>
        <p:spPr>
          <a:xfrm>
            <a:off x="342900" y="304800"/>
            <a:ext cx="8496300" cy="6123536"/>
          </a:xfrm>
          <a:prstGeom prst="rect">
            <a:avLst/>
          </a:prstGeom>
          <a:solidFill>
            <a:schemeClr val="bg1">
              <a:lumMod val="95000"/>
            </a:schemeClr>
          </a:solidFill>
        </p:spPr>
        <p:txBody>
          <a:bodyPr wrap="square" rtlCol="0">
            <a:spAutoFit/>
          </a:bodyPr>
          <a:lstStyle/>
          <a:p>
            <a:pPr>
              <a:lnSpc>
                <a:spcPct val="150000"/>
              </a:lnSpc>
            </a:pPr>
            <a:r>
              <a:rPr lang="en-GB" sz="2200" b="1" dirty="0">
                <a:latin typeface="Arial" panose="020B0604020202020204" pitchFamily="34" charset="0"/>
                <a:cs typeface="Arial" panose="020B0604020202020204" pitchFamily="34" charset="0"/>
              </a:rPr>
              <a:t>Systematic reviews</a:t>
            </a:r>
            <a:r>
              <a:rPr lang="en-GB" sz="2200" dirty="0">
                <a:latin typeface="Arial" panose="020B0604020202020204" pitchFamily="34" charset="0"/>
                <a:cs typeface="Arial" panose="020B0604020202020204" pitchFamily="34" charset="0"/>
              </a:rPr>
              <a:t> </a:t>
            </a:r>
          </a:p>
          <a:p>
            <a:pPr marL="342900" indent="-342900">
              <a:lnSpc>
                <a:spcPct val="15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collate evidence and present </a:t>
            </a:r>
            <a:r>
              <a:rPr lang="en-GB" sz="2200" u="sng" dirty="0">
                <a:latin typeface="Arial" panose="020B0604020202020204" pitchFamily="34" charset="0"/>
                <a:cs typeface="Arial" panose="020B0604020202020204" pitchFamily="34" charset="0"/>
              </a:rPr>
              <a:t>qualitative</a:t>
            </a:r>
            <a:r>
              <a:rPr lang="en-GB" sz="2200" dirty="0">
                <a:latin typeface="Arial" panose="020B0604020202020204" pitchFamily="34" charset="0"/>
                <a:cs typeface="Arial" panose="020B0604020202020204" pitchFamily="34" charset="0"/>
              </a:rPr>
              <a:t> summaries of studies in tables or </a:t>
            </a:r>
            <a:r>
              <a:rPr lang="en-US" altLang="en-US" sz="2200" dirty="0">
                <a:latin typeface="Arial" panose="020B0604020202020204" pitchFamily="34" charset="0"/>
                <a:cs typeface="Arial" panose="020B0604020202020204" pitchFamily="34" charset="0"/>
              </a:rPr>
              <a:t>evidence maps </a:t>
            </a:r>
            <a:endParaRPr lang="en-GB" sz="2200" dirty="0">
              <a:latin typeface="Arial" panose="020B0604020202020204" pitchFamily="34" charset="0"/>
              <a:cs typeface="Arial" panose="020B0604020202020204" pitchFamily="34" charset="0"/>
            </a:endParaRPr>
          </a:p>
          <a:p>
            <a:pPr marL="342900" indent="-342900">
              <a:lnSpc>
                <a:spcPct val="150000"/>
              </a:lnSpc>
              <a:buFont typeface="Wingdings" panose="05000000000000000000" pitchFamily="2" charset="2"/>
              <a:buChar char="q"/>
            </a:pPr>
            <a:r>
              <a:rPr lang="en-US" altLang="en-US" sz="2200" dirty="0">
                <a:latin typeface="Arial" panose="020B0604020202020204" pitchFamily="34" charset="0"/>
                <a:cs typeface="Arial" panose="020B0604020202020204" pitchFamily="34" charset="0"/>
              </a:rPr>
              <a:t>summarize findings and commonalities in the evidence by condensing results from different studies without statistical analysis.</a:t>
            </a:r>
            <a:endParaRPr lang="en-GB" sz="2200" dirty="0">
              <a:latin typeface="Arial" panose="020B0604020202020204" pitchFamily="34" charset="0"/>
              <a:cs typeface="Arial" panose="020B0604020202020204" pitchFamily="34" charset="0"/>
            </a:endParaRPr>
          </a:p>
          <a:p>
            <a:pPr marL="342900" indent="-342900">
              <a:lnSpc>
                <a:spcPct val="150000"/>
              </a:lnSpc>
              <a:buFont typeface="Wingdings" panose="05000000000000000000" pitchFamily="2" charset="2"/>
              <a:buChar char="q"/>
            </a:pPr>
            <a:r>
              <a:rPr lang="en-GB" sz="2200" dirty="0">
                <a:latin typeface="Arial" panose="020B0604020202020204" pitchFamily="34" charset="0"/>
                <a:cs typeface="Arial" panose="020B0604020202020204" pitchFamily="34" charset="0"/>
              </a:rPr>
              <a:t>Systematic reviews are conducted by a team that includes domain expertise and methodological expertise, who are free of potential conflicts of interest.</a:t>
            </a:r>
          </a:p>
          <a:p>
            <a:pPr marL="342900" indent="-342900">
              <a:lnSpc>
                <a:spcPct val="150000"/>
              </a:lnSpc>
              <a:buFont typeface="Wingdings" panose="05000000000000000000" pitchFamily="2" charset="2"/>
              <a:buChar char="q"/>
            </a:pPr>
            <a:r>
              <a:rPr lang="en-US" altLang="en-US" sz="2200" dirty="0">
                <a:latin typeface="Arial" panose="020B0604020202020204" pitchFamily="34" charset="0"/>
                <a:cs typeface="Arial" panose="020B0604020202020204" pitchFamily="34" charset="0"/>
              </a:rPr>
              <a:t>While all meta-analyses are based on systematic review of literature, not all systematic reviews necessarily include meta-analysis.</a:t>
            </a:r>
            <a:endParaRPr lang="en-GB"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0573990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3" name="Rectangle 3">
            <a:extLst>
              <a:ext uri="{FF2B5EF4-FFF2-40B4-BE49-F238E27FC236}">
                <a16:creationId xmlns:a16="http://schemas.microsoft.com/office/drawing/2014/main" id="{017BF811-28D9-1FA1-F93D-7B49BAD9D3D5}"/>
              </a:ext>
            </a:extLst>
          </p:cNvPr>
          <p:cNvSpPr>
            <a:spLocks noGrp="1" noChangeArrowheads="1"/>
          </p:cNvSpPr>
          <p:nvPr>
            <p:ph type="body" idx="1"/>
          </p:nvPr>
        </p:nvSpPr>
        <p:spPr>
          <a:xfrm>
            <a:off x="533400" y="381000"/>
            <a:ext cx="8382000" cy="5791200"/>
          </a:xfrm>
          <a:solidFill>
            <a:srgbClr val="92D050"/>
          </a:solidFill>
        </p:spPr>
        <p:txBody>
          <a:bodyPr>
            <a:noAutofit/>
          </a:bodyPr>
          <a:lstStyle/>
          <a:p>
            <a:pPr marL="0" indent="0">
              <a:lnSpc>
                <a:spcPct val="120000"/>
              </a:lnSpc>
              <a:buNone/>
            </a:pPr>
            <a:r>
              <a:rPr lang="en-US" altLang="en-US" sz="2000" b="1" dirty="0">
                <a:latin typeface="Arial" panose="020B0604020202020204" pitchFamily="34" charset="0"/>
                <a:cs typeface="Arial" panose="020B0604020202020204" pitchFamily="34" charset="0"/>
              </a:rPr>
              <a:t>Box 1: Characteristics of systematic reviews</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Clearly stated title and objectives </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Clear hypotheses conceived </a:t>
            </a:r>
            <a:r>
              <a:rPr lang="en-US" altLang="en-US" sz="2000" i="1" dirty="0">
                <a:latin typeface="Arial" panose="020B0604020202020204" pitchFamily="34" charset="0"/>
                <a:cs typeface="Arial" panose="020B0604020202020204" pitchFamily="34" charset="0"/>
              </a:rPr>
              <a:t>a priori</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Comprehensive strategy to search for relevant studies </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Explicit criteria for the inclusion or exclusion of any study</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Clear presentation of characteristics of each study included and an analysis of methodological quality</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Comprehensive list of all studies excluded and justification for exclusion</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Clear analysis of the results of the eligible studies</a:t>
            </a:r>
          </a:p>
          <a:p>
            <a:pPr marL="457200" indent="-457200">
              <a:lnSpc>
                <a:spcPct val="120000"/>
              </a:lnSpc>
              <a:buFont typeface="+mj-lt"/>
              <a:buAutoNum type="arabicPeriod"/>
            </a:pPr>
            <a:r>
              <a:rPr lang="en-US" altLang="en-US" sz="2000" dirty="0">
                <a:latin typeface="Arial" panose="020B0604020202020204" pitchFamily="34" charset="0"/>
                <a:cs typeface="Arial" panose="020B0604020202020204" pitchFamily="34" charset="0"/>
              </a:rPr>
              <a:t>Structured report of the review clearly stating the aims, describing the methods and materials and reporting the results</a:t>
            </a:r>
          </a:p>
          <a:p>
            <a:pPr marL="457200" indent="-457200">
              <a:lnSpc>
                <a:spcPct val="120000"/>
              </a:lnSpc>
              <a:buFont typeface="+mj-lt"/>
              <a:buAutoNum type="arabicPeriod"/>
            </a:pPr>
            <a:endParaRPr lang="en-US" altLang="en-US" sz="2000" dirty="0">
              <a:latin typeface="Arial" panose="020B0604020202020204" pitchFamily="34" charset="0"/>
              <a:cs typeface="Arial" panose="020B0604020202020204" pitchFamily="34" charset="0"/>
            </a:endParaRPr>
          </a:p>
          <a:p>
            <a:pPr>
              <a:buFontTx/>
              <a:buNone/>
            </a:pPr>
            <a:r>
              <a:rPr lang="en-US" altLang="en-US" sz="2000" dirty="0">
                <a:latin typeface="Arial" panose="020B0604020202020204" pitchFamily="34" charset="0"/>
                <a:cs typeface="Arial" panose="020B0604020202020204" pitchFamily="34" charset="0"/>
              </a:rPr>
              <a:t>      </a:t>
            </a:r>
          </a:p>
        </p:txBody>
      </p:sp>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TextBox 3">
            <a:extLst>
              <a:ext uri="{FF2B5EF4-FFF2-40B4-BE49-F238E27FC236}">
                <a16:creationId xmlns:a16="http://schemas.microsoft.com/office/drawing/2014/main" id="{C14B9E0F-52A0-06E2-AF26-6D856B71CA04}"/>
              </a:ext>
            </a:extLst>
          </p:cNvPr>
          <p:cNvSpPr txBox="1"/>
          <p:nvPr/>
        </p:nvSpPr>
        <p:spPr>
          <a:xfrm>
            <a:off x="1457106" y="25860"/>
            <a:ext cx="5886450" cy="672223"/>
          </a:xfrm>
          <a:prstGeom prst="rect">
            <a:avLst/>
          </a:prstGeom>
        </p:spPr>
        <p:txBody>
          <a:bodyPr vert="horz" lIns="91440" tIns="45720" rIns="91440" bIns="45720" rtlCol="0" anchor="t">
            <a:normAutofit/>
          </a:bodyPr>
          <a:lstStyle/>
          <a:p>
            <a:pPr>
              <a:lnSpc>
                <a:spcPct val="90000"/>
              </a:lnSpc>
              <a:spcBef>
                <a:spcPct val="0"/>
              </a:spcBef>
              <a:spcAft>
                <a:spcPts val="600"/>
              </a:spcAft>
            </a:pPr>
            <a:r>
              <a:rPr lang="en-US" sz="3500" b="1" dirty="0">
                <a:latin typeface="+mj-lt"/>
                <a:ea typeface="+mj-ea"/>
                <a:cs typeface="+mj-cs"/>
              </a:rPr>
              <a:t>Systematic review books</a:t>
            </a:r>
          </a:p>
        </p:txBody>
      </p:sp>
      <p:grpSp>
        <p:nvGrpSpPr>
          <p:cNvPr id="3" name="Group 2">
            <a:extLst>
              <a:ext uri="{FF2B5EF4-FFF2-40B4-BE49-F238E27FC236}">
                <a16:creationId xmlns:a16="http://schemas.microsoft.com/office/drawing/2014/main" id="{5D31A4C1-9527-8677-5815-07124C60728E}"/>
              </a:ext>
            </a:extLst>
          </p:cNvPr>
          <p:cNvGrpSpPr/>
          <p:nvPr/>
        </p:nvGrpSpPr>
        <p:grpSpPr>
          <a:xfrm>
            <a:off x="-25178" y="498466"/>
            <a:ext cx="9194356" cy="5313471"/>
            <a:chOff x="0" y="648382"/>
            <a:chExt cx="9194356" cy="5313471"/>
          </a:xfrm>
        </p:grpSpPr>
        <p:pic>
          <p:nvPicPr>
            <p:cNvPr id="10" name="Picture 9" descr="A book cover with text&#10;&#10;AI-generated content may be incorrect.">
              <a:extLst>
                <a:ext uri="{FF2B5EF4-FFF2-40B4-BE49-F238E27FC236}">
                  <a16:creationId xmlns:a16="http://schemas.microsoft.com/office/drawing/2014/main" id="{56BCDB0A-8768-CA40-EA6A-98AA8196306A}"/>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4823929" y="648382"/>
              <a:ext cx="4320071" cy="1880140"/>
            </a:xfrm>
            <a:prstGeom prst="rect">
              <a:avLst/>
            </a:prstGeom>
          </p:spPr>
        </p:pic>
        <p:pic>
          <p:nvPicPr>
            <p:cNvPr id="8" name="Picture 7" descr="A close-up of a magazine&#10;&#10;AI-generated content may be incorrect.">
              <a:extLst>
                <a:ext uri="{FF2B5EF4-FFF2-40B4-BE49-F238E27FC236}">
                  <a16:creationId xmlns:a16="http://schemas.microsoft.com/office/drawing/2014/main" id="{C4245CC4-6CEA-C21D-83F8-6FCFB1C0A98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0" y="698083"/>
              <a:ext cx="4855490" cy="1701791"/>
            </a:xfrm>
            <a:prstGeom prst="rect">
              <a:avLst/>
            </a:prstGeom>
          </p:spPr>
        </p:pic>
        <p:pic>
          <p:nvPicPr>
            <p:cNvPr id="12" name="Picture 11">
              <a:extLst>
                <a:ext uri="{FF2B5EF4-FFF2-40B4-BE49-F238E27FC236}">
                  <a16:creationId xmlns:a16="http://schemas.microsoft.com/office/drawing/2014/main" id="{B0CF11E9-1817-DBF1-20FE-1296B06A65E0}"/>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0" y="2518516"/>
              <a:ext cx="4768118" cy="1545043"/>
            </a:xfrm>
            <a:prstGeom prst="rect">
              <a:avLst/>
            </a:prstGeom>
          </p:spPr>
        </p:pic>
        <p:pic>
          <p:nvPicPr>
            <p:cNvPr id="14" name="Picture 13">
              <a:extLst>
                <a:ext uri="{FF2B5EF4-FFF2-40B4-BE49-F238E27FC236}">
                  <a16:creationId xmlns:a16="http://schemas.microsoft.com/office/drawing/2014/main" id="{5A16BC1F-8DFC-0D8C-3ADA-57EF3C4D652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4768117" y="2440964"/>
              <a:ext cx="4375883" cy="1608502"/>
            </a:xfrm>
            <a:prstGeom prst="rect">
              <a:avLst/>
            </a:prstGeom>
          </p:spPr>
        </p:pic>
        <p:pic>
          <p:nvPicPr>
            <p:cNvPr id="18" name="Picture 17">
              <a:extLst>
                <a:ext uri="{FF2B5EF4-FFF2-40B4-BE49-F238E27FC236}">
                  <a16:creationId xmlns:a16="http://schemas.microsoft.com/office/drawing/2014/main" id="{2812FC2B-EB68-FA90-5AAB-4BD321F43621}"/>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1" y="4148613"/>
              <a:ext cx="1594370" cy="1733249"/>
            </a:xfrm>
            <a:prstGeom prst="rect">
              <a:avLst/>
            </a:prstGeom>
          </p:spPr>
        </p:pic>
        <p:pic>
          <p:nvPicPr>
            <p:cNvPr id="20" name="Picture 19">
              <a:extLst>
                <a:ext uri="{FF2B5EF4-FFF2-40B4-BE49-F238E27FC236}">
                  <a16:creationId xmlns:a16="http://schemas.microsoft.com/office/drawing/2014/main" id="{46BB0660-D153-5BFE-F428-D7E5C14CFBF1}"/>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486666" y="4174520"/>
              <a:ext cx="1411758" cy="1770519"/>
            </a:xfrm>
            <a:prstGeom prst="rect">
              <a:avLst/>
            </a:prstGeom>
          </p:spPr>
        </p:pic>
        <p:pic>
          <p:nvPicPr>
            <p:cNvPr id="22" name="Picture 21">
              <a:extLst>
                <a:ext uri="{FF2B5EF4-FFF2-40B4-BE49-F238E27FC236}">
                  <a16:creationId xmlns:a16="http://schemas.microsoft.com/office/drawing/2014/main" id="{255FB3C9-9697-2906-F9DC-CFDD5677A5C6}"/>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2760464" y="4107831"/>
              <a:ext cx="1332305" cy="1756019"/>
            </a:xfrm>
            <a:prstGeom prst="rect">
              <a:avLst/>
            </a:prstGeom>
          </p:spPr>
        </p:pic>
        <p:pic>
          <p:nvPicPr>
            <p:cNvPr id="24" name="Picture 23">
              <a:extLst>
                <a:ext uri="{FF2B5EF4-FFF2-40B4-BE49-F238E27FC236}">
                  <a16:creationId xmlns:a16="http://schemas.microsoft.com/office/drawing/2014/main" id="{4E2ACFE9-A714-5624-EEAB-1DEBDB6C0F93}"/>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4057142" y="4128199"/>
              <a:ext cx="1244525" cy="1730091"/>
            </a:xfrm>
            <a:prstGeom prst="rect">
              <a:avLst/>
            </a:prstGeom>
          </p:spPr>
        </p:pic>
        <p:pic>
          <p:nvPicPr>
            <p:cNvPr id="26" name="Picture 25">
              <a:extLst>
                <a:ext uri="{FF2B5EF4-FFF2-40B4-BE49-F238E27FC236}">
                  <a16:creationId xmlns:a16="http://schemas.microsoft.com/office/drawing/2014/main" id="{9B72F9E2-A9D1-6921-58EF-66F22EC9D274}"/>
                </a:ext>
              </a:extLst>
            </p:cNvPr>
            <p:cNvPicPr>
              <a:picLocks noChangeAspect="1"/>
            </p:cNvPicPr>
            <p:nvPr/>
          </p:nvPicPr>
          <p:blipFill>
            <a:blip r:embed="rId10" cstate="email">
              <a:extLst>
                <a:ext uri="{28A0092B-C50C-407E-A947-70E740481C1C}">
                  <a14:useLocalDpi xmlns:a14="http://schemas.microsoft.com/office/drawing/2010/main"/>
                </a:ext>
              </a:extLst>
            </a:blip>
            <a:stretch>
              <a:fillRect/>
            </a:stretch>
          </p:blipFill>
          <p:spPr>
            <a:xfrm>
              <a:off x="5241094" y="4141057"/>
              <a:ext cx="1332305" cy="1656865"/>
            </a:xfrm>
            <a:prstGeom prst="rect">
              <a:avLst/>
            </a:prstGeom>
          </p:spPr>
        </p:pic>
        <p:pic>
          <p:nvPicPr>
            <p:cNvPr id="28" name="Picture 27">
              <a:extLst>
                <a:ext uri="{FF2B5EF4-FFF2-40B4-BE49-F238E27FC236}">
                  <a16:creationId xmlns:a16="http://schemas.microsoft.com/office/drawing/2014/main" id="{4C0BB78E-BDEE-E3C2-965E-0F6C24FDC3CF}"/>
                </a:ext>
              </a:extLst>
            </p:cNvPr>
            <p:cNvPicPr>
              <a:picLocks noChangeAspect="1"/>
            </p:cNvPicPr>
            <p:nvPr/>
          </p:nvPicPr>
          <p:blipFill>
            <a:blip r:embed="rId11" cstate="email">
              <a:extLst>
                <a:ext uri="{28A0092B-C50C-407E-A947-70E740481C1C}">
                  <a14:useLocalDpi xmlns:a14="http://schemas.microsoft.com/office/drawing/2010/main"/>
                </a:ext>
              </a:extLst>
            </a:blip>
            <a:stretch>
              <a:fillRect/>
            </a:stretch>
          </p:blipFill>
          <p:spPr>
            <a:xfrm>
              <a:off x="6488357" y="4115007"/>
              <a:ext cx="1519309" cy="1755280"/>
            </a:xfrm>
            <a:prstGeom prst="rect">
              <a:avLst/>
            </a:prstGeom>
          </p:spPr>
        </p:pic>
        <p:pic>
          <p:nvPicPr>
            <p:cNvPr id="30" name="Picture 29">
              <a:extLst>
                <a:ext uri="{FF2B5EF4-FFF2-40B4-BE49-F238E27FC236}">
                  <a16:creationId xmlns:a16="http://schemas.microsoft.com/office/drawing/2014/main" id="{E69D7D0A-165C-9903-8A03-6A4D83260692}"/>
                </a:ext>
              </a:extLst>
            </p:cNvPr>
            <p:cNvPicPr>
              <a:picLocks noChangeAspect="1"/>
            </p:cNvPicPr>
            <p:nvPr/>
          </p:nvPicPr>
          <p:blipFill>
            <a:blip r:embed="rId12" cstate="email">
              <a:extLst>
                <a:ext uri="{28A0092B-C50C-407E-A947-70E740481C1C}">
                  <a14:useLocalDpi xmlns:a14="http://schemas.microsoft.com/office/drawing/2010/main"/>
                </a:ext>
              </a:extLst>
            </a:blip>
            <a:stretch>
              <a:fillRect/>
            </a:stretch>
          </p:blipFill>
          <p:spPr>
            <a:xfrm>
              <a:off x="8007666" y="4108883"/>
              <a:ext cx="1186690" cy="1852970"/>
            </a:xfrm>
            <a:prstGeom prst="rect">
              <a:avLst/>
            </a:prstGeom>
          </p:spPr>
        </p:pic>
      </p:grpSp>
      <p:sp>
        <p:nvSpPr>
          <p:cNvPr id="2" name="TextBox 1">
            <a:extLst>
              <a:ext uri="{FF2B5EF4-FFF2-40B4-BE49-F238E27FC236}">
                <a16:creationId xmlns:a16="http://schemas.microsoft.com/office/drawing/2014/main" id="{4A9A7972-AE13-562F-1AD3-F8FD59D3985D}"/>
              </a:ext>
            </a:extLst>
          </p:cNvPr>
          <p:cNvSpPr txBox="1"/>
          <p:nvPr/>
        </p:nvSpPr>
        <p:spPr>
          <a:xfrm>
            <a:off x="399830" y="5839909"/>
            <a:ext cx="8559151" cy="830997"/>
          </a:xfrm>
          <a:prstGeom prst="rect">
            <a:avLst/>
          </a:prstGeom>
          <a:noFill/>
        </p:spPr>
        <p:txBody>
          <a:bodyPr wrap="square" rtlCol="0">
            <a:spAutoFit/>
          </a:bodyPr>
          <a:lstStyle/>
          <a:p>
            <a:r>
              <a:rPr lang="en-GB" sz="2400" b="1" dirty="0"/>
              <a:t>Cochrane Handbook for Systematic Reviews of Interventions: </a:t>
            </a:r>
            <a:r>
              <a:rPr lang="en-GB" sz="2400" dirty="0">
                <a:solidFill>
                  <a:srgbClr val="0000FF"/>
                </a:solidFill>
                <a:hlinkClick r:id="rId13">
                  <a:extLst>
                    <a:ext uri="{A12FA001-AC4F-418D-AE19-62706E023703}">
                      <ahyp:hlinkClr xmlns:ahyp="http://schemas.microsoft.com/office/drawing/2018/hyperlinkcolor" val="tx"/>
                    </a:ext>
                  </a:extLst>
                </a:hlinkClick>
              </a:rPr>
              <a:t>https://training.cochrane.org/handbook/current</a:t>
            </a:r>
            <a:endParaRPr lang="en-GB" sz="2400" dirty="0">
              <a:solidFill>
                <a:srgbClr val="0000FF"/>
              </a:solidFill>
            </a:endParaRPr>
          </a:p>
        </p:txBody>
      </p:sp>
    </p:spTree>
    <p:extLst>
      <p:ext uri="{BB962C8B-B14F-4D97-AF65-F5344CB8AC3E}">
        <p14:creationId xmlns:p14="http://schemas.microsoft.com/office/powerpoint/2010/main" val="230817493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E470BA4C-2D30-87BA-0F60-2C688FF6744E}"/>
              </a:ext>
            </a:extLst>
          </p:cNvPr>
          <p:cNvSpPr txBox="1"/>
          <p:nvPr/>
        </p:nvSpPr>
        <p:spPr>
          <a:xfrm>
            <a:off x="609600" y="228600"/>
            <a:ext cx="8382000" cy="4154984"/>
          </a:xfrm>
          <a:prstGeom prst="rect">
            <a:avLst/>
          </a:prstGeom>
          <a:noFill/>
          <a:ln>
            <a:solidFill>
              <a:schemeClr val="accent1">
                <a:lumMod val="20000"/>
                <a:lumOff val="80000"/>
              </a:schemeClr>
            </a:solidFill>
          </a:ln>
        </p:spPr>
        <p:txBody>
          <a:bodyPr wrap="square" rtlCol="0">
            <a:spAutoFit/>
          </a:bodyPr>
          <a:lstStyle/>
          <a:p>
            <a:r>
              <a:rPr lang="en-GB" sz="2400" b="1" dirty="0">
                <a:latin typeface="Arial" panose="020B0604020202020204" pitchFamily="34" charset="0"/>
                <a:cs typeface="Arial" panose="020B0604020202020204" pitchFamily="34" charset="0"/>
              </a:rPr>
              <a:t>Meta-analysis</a:t>
            </a:r>
          </a:p>
          <a:p>
            <a:r>
              <a:rPr lang="en-GB" sz="2400" dirty="0">
                <a:latin typeface="Arial" panose="020B0604020202020204" pitchFamily="34" charset="0"/>
                <a:cs typeface="Arial" panose="020B0604020202020204" pitchFamily="34" charset="0"/>
              </a:rPr>
              <a:t>Meta-analysis provides </a:t>
            </a:r>
            <a:r>
              <a:rPr lang="en-GB" sz="2400" u="sng" dirty="0">
                <a:latin typeface="Arial" panose="020B0604020202020204" pitchFamily="34" charset="0"/>
                <a:cs typeface="Arial" panose="020B0604020202020204" pitchFamily="34" charset="0"/>
              </a:rPr>
              <a:t>pooled estimates of </a:t>
            </a:r>
            <a:r>
              <a:rPr lang="en-GB" sz="2400" u="sng" dirty="0">
                <a:solidFill>
                  <a:srgbClr val="0000FF"/>
                </a:solidFill>
                <a:latin typeface="Arial" panose="020B0604020202020204" pitchFamily="34" charset="0"/>
                <a:cs typeface="Arial" panose="020B0604020202020204" pitchFamily="34" charset="0"/>
              </a:rPr>
              <a:t>effect sizes </a:t>
            </a:r>
            <a:r>
              <a:rPr lang="en-GB" sz="2400" dirty="0">
                <a:latin typeface="Arial" panose="020B0604020202020204" pitchFamily="34" charset="0"/>
                <a:cs typeface="Arial" panose="020B0604020202020204" pitchFamily="34" charset="0"/>
              </a:rPr>
              <a:t>from the data extracted from individual studies. </a:t>
            </a:r>
          </a:p>
          <a:p>
            <a:endParaRPr lang="en-GB" sz="2400" b="1" dirty="0">
              <a:latin typeface="Arial" panose="020B0604020202020204" pitchFamily="34" charset="0"/>
              <a:cs typeface="Arial" panose="020B0604020202020204" pitchFamily="34" charset="0"/>
            </a:endParaRPr>
          </a:p>
          <a:p>
            <a:r>
              <a:rPr lang="en-GB" sz="2400" dirty="0">
                <a:latin typeface="Arial" panose="020B0604020202020204" pitchFamily="34" charset="0"/>
                <a:cs typeface="Arial" panose="020B0604020202020204" pitchFamily="34" charset="0"/>
              </a:rPr>
              <a:t>The advantage of meta-analysis is the aggregation of information leading to a </a:t>
            </a:r>
            <a:r>
              <a:rPr lang="en-GB" sz="2400" u="sng" dirty="0">
                <a:latin typeface="Arial" panose="020B0604020202020204" pitchFamily="34" charset="0"/>
                <a:cs typeface="Arial" panose="020B0604020202020204" pitchFamily="34" charset="0"/>
              </a:rPr>
              <a:t>higher statistical power</a:t>
            </a:r>
            <a:r>
              <a:rPr lang="en-GB" sz="2400" dirty="0">
                <a:latin typeface="Arial" panose="020B0604020202020204" pitchFamily="34" charset="0"/>
                <a:cs typeface="Arial" panose="020B0604020202020204" pitchFamily="34" charset="0"/>
              </a:rPr>
              <a:t> and a </a:t>
            </a:r>
            <a:r>
              <a:rPr lang="en-GB" sz="2400" u="sng" dirty="0">
                <a:latin typeface="Arial" panose="020B0604020202020204" pitchFamily="34" charset="0"/>
                <a:cs typeface="Arial" panose="020B0604020202020204" pitchFamily="34" charset="0"/>
              </a:rPr>
              <a:t>better point estimate</a:t>
            </a:r>
            <a:r>
              <a:rPr lang="en-GB" sz="2400" dirty="0">
                <a:latin typeface="Arial" panose="020B0604020202020204" pitchFamily="34" charset="0"/>
                <a:cs typeface="Arial" panose="020B0604020202020204" pitchFamily="34" charset="0"/>
              </a:rPr>
              <a:t> than is possible with individual studies.</a:t>
            </a:r>
          </a:p>
          <a:p>
            <a:endParaRPr lang="en-US" sz="2400" dirty="0">
              <a:latin typeface="Arial" panose="020B0604020202020204" pitchFamily="34" charset="0"/>
              <a:cs typeface="Arial" panose="020B0604020202020204" pitchFamily="34" charset="0"/>
            </a:endParaRPr>
          </a:p>
          <a:p>
            <a:r>
              <a:rPr lang="en-US" sz="2400" dirty="0">
                <a:latin typeface="Arial" panose="020B0604020202020204" pitchFamily="34" charset="0"/>
                <a:cs typeface="Arial" panose="020B0604020202020204" pitchFamily="34" charset="0"/>
              </a:rPr>
              <a:t>Unlike systematic reviews, meta-analysis helps to </a:t>
            </a:r>
            <a:r>
              <a:rPr lang="en-US" sz="2400" u="sng" dirty="0">
                <a:latin typeface="Arial" panose="020B0604020202020204" pitchFamily="34" charset="0"/>
                <a:cs typeface="Arial" panose="020B0604020202020204" pitchFamily="34" charset="0"/>
              </a:rPr>
              <a:t>quantitatively</a:t>
            </a:r>
            <a:r>
              <a:rPr lang="en-US" sz="2400" dirty="0">
                <a:latin typeface="Arial" panose="020B0604020202020204" pitchFamily="34" charset="0"/>
                <a:cs typeface="Arial" panose="020B0604020202020204" pitchFamily="34" charset="0"/>
              </a:rPr>
              <a:t> assess the </a:t>
            </a:r>
            <a:r>
              <a:rPr lang="en-US" sz="2400" u="sng" dirty="0">
                <a:latin typeface="Arial" panose="020B0604020202020204" pitchFamily="34" charset="0"/>
                <a:cs typeface="Arial" panose="020B0604020202020204" pitchFamily="34" charset="0"/>
              </a:rPr>
              <a:t>strength of evidence</a:t>
            </a:r>
            <a:r>
              <a:rPr lang="en-US" sz="2400" dirty="0">
                <a:latin typeface="Arial" panose="020B0604020202020204" pitchFamily="34" charset="0"/>
                <a:cs typeface="Arial" panose="020B0604020202020204" pitchFamily="34" charset="0"/>
              </a:rPr>
              <a:t> present in the literature</a:t>
            </a: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69421782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a:extLst>
              <a:ext uri="{FF2B5EF4-FFF2-40B4-BE49-F238E27FC236}">
                <a16:creationId xmlns:a16="http://schemas.microsoft.com/office/drawing/2014/main" id="{4129C68D-70FB-C7B4-70F9-3561D59D012A}"/>
              </a:ext>
            </a:extLst>
          </p:cNvPr>
          <p:cNvSpPr>
            <a:spLocks noGrp="1"/>
          </p:cNvSpPr>
          <p:nvPr>
            <p:ph type="title"/>
          </p:nvPr>
        </p:nvSpPr>
        <p:spPr>
          <a:xfrm>
            <a:off x="428625" y="228600"/>
            <a:ext cx="8362950" cy="625474"/>
          </a:xfrm>
        </p:spPr>
        <p:txBody>
          <a:bodyPr rtlCol="0">
            <a:normAutofit/>
          </a:bodyPr>
          <a:lstStyle/>
          <a:p>
            <a:pPr eaLnBrk="1" fontAlgn="auto" hangingPunct="1">
              <a:spcAft>
                <a:spcPts val="0"/>
              </a:spcAft>
              <a:defRPr/>
            </a:pPr>
            <a:r>
              <a:rPr lang="en-US" altLang="en-US" sz="2400" b="1" dirty="0">
                <a:latin typeface="Arial" panose="020B0604020202020204" pitchFamily="34" charset="0"/>
                <a:cs typeface="Arial" panose="020B0604020202020204" pitchFamily="34" charset="0"/>
              </a:rPr>
              <a:t>Then, why systematic review? Why not meta-analysis?</a:t>
            </a:r>
          </a:p>
        </p:txBody>
      </p:sp>
      <p:sp>
        <p:nvSpPr>
          <p:cNvPr id="16387" name="Content Placeholder 2">
            <a:extLst>
              <a:ext uri="{FF2B5EF4-FFF2-40B4-BE49-F238E27FC236}">
                <a16:creationId xmlns:a16="http://schemas.microsoft.com/office/drawing/2014/main" id="{FD573D84-4191-5B2A-47E7-98CF17D15276}"/>
              </a:ext>
            </a:extLst>
          </p:cNvPr>
          <p:cNvSpPr>
            <a:spLocks noGrp="1" noChangeArrowheads="1"/>
          </p:cNvSpPr>
          <p:nvPr>
            <p:ph idx="1"/>
          </p:nvPr>
        </p:nvSpPr>
        <p:spPr>
          <a:xfrm>
            <a:off x="328612" y="819350"/>
            <a:ext cx="8562975" cy="5638799"/>
          </a:xfrm>
        </p:spPr>
        <p:txBody>
          <a:bodyPr>
            <a:noAutofit/>
          </a:bodyPr>
          <a:lstStyle/>
          <a:p>
            <a:pPr marL="0" indent="0" eaLnBrk="1" hangingPunct="1">
              <a:lnSpc>
                <a:spcPct val="90000"/>
              </a:lnSpc>
              <a:buNone/>
            </a:pPr>
            <a:r>
              <a:rPr lang="en-US" altLang="en-US" sz="2400" dirty="0">
                <a:latin typeface="Arial" panose="020B0604020202020204" pitchFamily="34" charset="0"/>
                <a:cs typeface="Arial" panose="020B0604020202020204" pitchFamily="34" charset="0"/>
              </a:rPr>
              <a:t>1. Even studies meeting the same inclusion criteria can vary.</a:t>
            </a:r>
          </a:p>
          <a:p>
            <a:pPr lvl="1" eaLnBrk="1" hangingPunct="1">
              <a:lnSpc>
                <a:spcPct val="90000"/>
              </a:lnSpc>
            </a:pPr>
            <a:r>
              <a:rPr lang="en-US" altLang="en-US" sz="2200" dirty="0">
                <a:latin typeface="Arial" panose="020B0604020202020204" pitchFamily="34" charset="0"/>
                <a:cs typeface="Arial" panose="020B0604020202020204" pitchFamily="34" charset="0"/>
              </a:rPr>
              <a:t>Clinical heterogeneity — variation in the study population, interventions, and outcomes</a:t>
            </a:r>
          </a:p>
          <a:p>
            <a:pPr lvl="1" eaLnBrk="1" hangingPunct="1">
              <a:lnSpc>
                <a:spcPct val="90000"/>
              </a:lnSpc>
            </a:pPr>
            <a:r>
              <a:rPr lang="en-US" altLang="en-US" sz="2200" dirty="0">
                <a:latin typeface="Arial" panose="020B0604020202020204" pitchFamily="34" charset="0"/>
                <a:cs typeface="Arial" panose="020B0604020202020204" pitchFamily="34" charset="0"/>
              </a:rPr>
              <a:t>Methodological heterogeneity — variation in study design</a:t>
            </a:r>
          </a:p>
          <a:p>
            <a:pPr lvl="1" eaLnBrk="1" hangingPunct="1">
              <a:lnSpc>
                <a:spcPct val="90000"/>
              </a:lnSpc>
            </a:pPr>
            <a:r>
              <a:rPr lang="en-US" altLang="en-US" sz="2200" dirty="0">
                <a:latin typeface="Arial" panose="020B0604020202020204" pitchFamily="34" charset="0"/>
                <a:cs typeface="Arial" panose="020B0604020202020204" pitchFamily="34" charset="0"/>
              </a:rPr>
              <a:t>Statistical heterogeneity — variation in observed treatment effect (for trials)</a:t>
            </a:r>
          </a:p>
          <a:p>
            <a:pPr marL="0" indent="0" eaLnBrk="1" hangingPunct="1">
              <a:lnSpc>
                <a:spcPct val="90000"/>
              </a:lnSpc>
              <a:buNone/>
            </a:pPr>
            <a:r>
              <a:rPr lang="en-US" altLang="en-US" sz="2400" dirty="0">
                <a:latin typeface="Arial" panose="020B0604020202020204" pitchFamily="34" charset="0"/>
                <a:cs typeface="Arial" panose="020B0604020202020204" pitchFamily="34" charset="0"/>
              </a:rPr>
              <a:t>2. Many factors can contribute to variation in seemingly similar studies.</a:t>
            </a:r>
          </a:p>
          <a:p>
            <a:pPr lvl="1" eaLnBrk="1" hangingPunct="1">
              <a:lnSpc>
                <a:spcPct val="90000"/>
              </a:lnSpc>
            </a:pPr>
            <a:r>
              <a:rPr lang="en-US" altLang="en-US" sz="2200" dirty="0">
                <a:latin typeface="Arial" panose="020B0604020202020204" pitchFamily="34" charset="0"/>
                <a:cs typeface="Arial" panose="020B0604020202020204" pitchFamily="34" charset="0"/>
              </a:rPr>
              <a:t>Some examples are evolving diagnostic criteria, evolving diseases, differences in baseline characteristics, and differences in care</a:t>
            </a:r>
            <a:r>
              <a:rPr lang="en-US" altLang="en-US" sz="2400" dirty="0">
                <a:latin typeface="Arial" panose="020B0604020202020204" pitchFamily="34" charset="0"/>
                <a:cs typeface="Arial" panose="020B0604020202020204" pitchFamily="34" charset="0"/>
              </a:rPr>
              <a:t>.</a:t>
            </a:r>
          </a:p>
          <a:p>
            <a:pPr marL="0" indent="0" eaLnBrk="1" hangingPunct="1">
              <a:lnSpc>
                <a:spcPct val="90000"/>
              </a:lnSpc>
              <a:buNone/>
            </a:pPr>
            <a:r>
              <a:rPr lang="en-US" altLang="en-US" sz="2400" dirty="0">
                <a:latin typeface="Arial" panose="020B0604020202020204" pitchFamily="34" charset="0"/>
                <a:cs typeface="Arial" panose="020B0604020202020204" pitchFamily="34" charset="0"/>
              </a:rPr>
              <a:t>3. Not all studies can be combined statistically.</a:t>
            </a:r>
          </a:p>
          <a:p>
            <a:pPr lvl="1" eaLnBrk="1" hangingPunct="1">
              <a:lnSpc>
                <a:spcPct val="90000"/>
              </a:lnSpc>
            </a:pPr>
            <a:r>
              <a:rPr lang="en-US" altLang="en-US" sz="2400" dirty="0">
                <a:latin typeface="Arial" panose="020B0604020202020204" pitchFamily="34" charset="0"/>
                <a:cs typeface="Arial" panose="020B0604020202020204" pitchFamily="34" charset="0"/>
              </a:rPr>
              <a:t>There are limits to statistical models</a:t>
            </a:r>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B3E4FB6-4D91-8EA7-4643-69F0AAF5D04C}"/>
              </a:ext>
            </a:extLst>
          </p:cNvPr>
          <p:cNvSpPr txBox="1"/>
          <p:nvPr/>
        </p:nvSpPr>
        <p:spPr>
          <a:xfrm>
            <a:off x="0" y="-27972"/>
            <a:ext cx="9144000" cy="954107"/>
          </a:xfrm>
          <a:prstGeom prst="rect">
            <a:avLst/>
          </a:prstGeom>
          <a:solidFill>
            <a:srgbClr val="92D050"/>
          </a:solidFill>
        </p:spPr>
        <p:txBody>
          <a:bodyPr wrap="square" rtlCol="0">
            <a:spAutoFit/>
          </a:bodyPr>
          <a:lstStyle/>
          <a:p>
            <a:pPr algn="ctr"/>
            <a:r>
              <a:rPr lang="en-GB" sz="2800" b="1" dirty="0">
                <a:effectLst/>
                <a:latin typeface="Arial" panose="020B0604020202020204" pitchFamily="34" charset="0"/>
                <a:cs typeface="Arial" panose="020B0604020202020204" pitchFamily="34" charset="0"/>
              </a:rPr>
              <a:t>Preferred Reporting Items for Systematic reviews and Meta-Analyses (PRISMA)</a:t>
            </a:r>
            <a:endParaRPr lang="en-GB" sz="28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A7841350-065D-3B6A-C596-B3ACDF8436F8}"/>
              </a:ext>
            </a:extLst>
          </p:cNvPr>
          <p:cNvSpPr txBox="1"/>
          <p:nvPr/>
        </p:nvSpPr>
        <p:spPr>
          <a:xfrm>
            <a:off x="266700" y="1004673"/>
            <a:ext cx="8610600" cy="5632311"/>
          </a:xfrm>
          <a:prstGeom prst="rect">
            <a:avLst/>
          </a:prstGeom>
          <a:noFill/>
        </p:spPr>
        <p:txBody>
          <a:bodyPr wrap="square">
            <a:spAutoFit/>
          </a:bodyPr>
          <a:lstStyle/>
          <a:p>
            <a:pPr>
              <a:buNone/>
            </a:pPr>
            <a:r>
              <a:rPr lang="en-GB" sz="2000" dirty="0">
                <a:effectLst/>
                <a:latin typeface="Arial" panose="020B0604020202020204" pitchFamily="34" charset="0"/>
                <a:cs typeface="Arial" panose="020B0604020202020204" pitchFamily="34" charset="0"/>
              </a:rPr>
              <a:t>In the past, reporting was generally poor</a:t>
            </a:r>
          </a:p>
          <a:p>
            <a:pPr>
              <a:buNone/>
            </a:pPr>
            <a:endParaRPr lang="en-GB" sz="2000" dirty="0">
              <a:effectLst/>
              <a:latin typeface="Arial" panose="020B0604020202020204" pitchFamily="34" charset="0"/>
              <a:cs typeface="Arial" panose="020B0604020202020204" pitchFamily="34" charset="0"/>
            </a:endParaRPr>
          </a:p>
          <a:p>
            <a:pPr>
              <a:buNone/>
            </a:pPr>
            <a:r>
              <a:rPr lang="en-GB" sz="2000" dirty="0">
                <a:effectLst/>
                <a:latin typeface="Arial" panose="020B0604020202020204" pitchFamily="34" charset="0"/>
                <a:cs typeface="Arial" panose="020B0604020202020204" pitchFamily="34" charset="0"/>
              </a:rPr>
              <a:t>To address the suboptimal reporting of meta-analyses, </a:t>
            </a:r>
            <a:r>
              <a:rPr lang="en-GB" sz="2000" dirty="0">
                <a:latin typeface="Arial" panose="020B0604020202020204" pitchFamily="34" charset="0"/>
                <a:cs typeface="Arial" panose="020B0604020202020204" pitchFamily="34" charset="0"/>
              </a:rPr>
              <a:t>i</a:t>
            </a:r>
            <a:r>
              <a:rPr lang="en-GB" sz="2000" dirty="0">
                <a:effectLst/>
                <a:latin typeface="Arial" panose="020B0604020202020204" pitchFamily="34" charset="0"/>
                <a:cs typeface="Arial" panose="020B0604020202020204" pitchFamily="34" charset="0"/>
              </a:rPr>
              <a:t>n 1999 a guideline called the QUOROM Statement (</a:t>
            </a:r>
            <a:r>
              <a:rPr lang="en-GB" sz="2000" dirty="0" err="1">
                <a:effectLst/>
                <a:latin typeface="Arial" panose="020B0604020202020204" pitchFamily="34" charset="0"/>
                <a:cs typeface="Arial" panose="020B0604020202020204" pitchFamily="34" charset="0"/>
              </a:rPr>
              <a:t>QUality</a:t>
            </a:r>
            <a:r>
              <a:rPr lang="en-GB" sz="2000" dirty="0">
                <a:effectLst/>
                <a:latin typeface="Arial" panose="020B0604020202020204" pitchFamily="34" charset="0"/>
                <a:cs typeface="Arial" panose="020B0604020202020204" pitchFamily="34" charset="0"/>
              </a:rPr>
              <a:t> Of Reporting Of Meta-analyses) was developed by an international team;</a:t>
            </a:r>
            <a:endParaRPr lang="en-GB" sz="2000" dirty="0">
              <a:latin typeface="Arial" panose="020B0604020202020204" pitchFamily="34" charset="0"/>
              <a:cs typeface="Arial" panose="020B0604020202020204" pitchFamily="34" charset="0"/>
            </a:endParaRPr>
          </a:p>
          <a:p>
            <a:pPr>
              <a:buNone/>
            </a:pPr>
            <a:endParaRPr lang="en-GB" sz="2000" dirty="0">
              <a:effectLst/>
              <a:latin typeface="Arial" panose="020B0604020202020204" pitchFamily="34" charset="0"/>
              <a:cs typeface="Arial" panose="020B0604020202020204" pitchFamily="34" charset="0"/>
            </a:endParaRPr>
          </a:p>
          <a:p>
            <a:pPr>
              <a:buNone/>
            </a:pPr>
            <a:r>
              <a:rPr lang="en-GB" sz="2000" dirty="0">
                <a:effectLst/>
                <a:latin typeface="Arial" panose="020B0604020202020204" pitchFamily="34" charset="0"/>
                <a:cs typeface="Arial" panose="020B0604020202020204" pitchFamily="34" charset="0"/>
              </a:rPr>
              <a:t>The guideline was updated in 2009 to address conceptual and practical advances in systematic reviews. This was renamed PRISMA (Preferred Reporting Items of Systematic Reviews and Meta-Analyses); </a:t>
            </a:r>
          </a:p>
          <a:p>
            <a:endParaRPr lang="en-GB" sz="2000" dirty="0">
              <a:effectLst/>
              <a:latin typeface="Arial" panose="020B0604020202020204" pitchFamily="34" charset="0"/>
              <a:cs typeface="Arial" panose="020B0604020202020204" pitchFamily="34" charset="0"/>
            </a:endParaRPr>
          </a:p>
          <a:p>
            <a:r>
              <a:rPr lang="en-GB" sz="2000" dirty="0">
                <a:effectLst/>
                <a:latin typeface="Arial" panose="020B0604020202020204" pitchFamily="34" charset="0"/>
                <a:cs typeface="Arial" panose="020B0604020202020204" pitchFamily="34" charset="0"/>
              </a:rPr>
              <a:t>To ensure its currency and relevance, in 2017 an international group set out to update the PRISMA 2009 statement by incorporating advances in systematic review methodology and terminology;</a:t>
            </a:r>
          </a:p>
          <a:p>
            <a:endParaRPr lang="en-GB" sz="2000" dirty="0">
              <a:effectLst/>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The PRISMA 2020 statement spells out the requirements for provides guidance for the reporting of systematic reviews</a:t>
            </a:r>
          </a:p>
          <a:p>
            <a:r>
              <a:rPr lang="en-GB" sz="2000" dirty="0">
                <a:latin typeface="Arial" panose="020B0604020202020204" pitchFamily="34" charset="0"/>
                <a:cs typeface="Arial" panose="020B0604020202020204" pitchFamily="34" charset="0"/>
              </a:rPr>
              <a:t>Visit: </a:t>
            </a:r>
            <a:r>
              <a:rPr lang="en-GB" sz="2000" dirty="0">
                <a:solidFill>
                  <a:srgbClr val="0000FF"/>
                </a:solidFill>
                <a:latin typeface="Arial" panose="020B060402020202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https://www.prisma-statement.org/</a:t>
            </a:r>
            <a:r>
              <a:rPr lang="en-GB" sz="2000" dirty="0">
                <a:latin typeface="Arial" panose="020B0604020202020204" pitchFamily="34" charset="0"/>
                <a:cs typeface="Arial" panose="020B0604020202020204" pitchFamily="34" charset="0"/>
              </a:rPr>
              <a:t> </a:t>
            </a:r>
          </a:p>
          <a:p>
            <a:r>
              <a:rPr lang="en-GB" sz="2000" dirty="0">
                <a:effectLst/>
                <a:latin typeface="Arial" panose="020B0604020202020204" pitchFamily="34" charset="0"/>
                <a:cs typeface="Arial" panose="020B0604020202020204" pitchFamily="34" charset="0"/>
              </a:rPr>
              <a:t>Also read: </a:t>
            </a:r>
            <a:r>
              <a:rPr lang="en-GB" sz="2000" dirty="0">
                <a:solidFill>
                  <a:srgbClr val="0000FF"/>
                </a:solidFill>
                <a:effectLst/>
                <a:latin typeface="Arial" panose="020B0604020202020204" pitchFamily="34" charset="0"/>
                <a:cs typeface="Arial" panose="020B0604020202020204" pitchFamily="34" charset="0"/>
                <a:hlinkClick r:id="rId3">
                  <a:extLst>
                    <a:ext uri="{A12FA001-AC4F-418D-AE19-62706E023703}">
                      <ahyp:hlinkClr xmlns:ahyp="http://schemas.microsoft.com/office/drawing/2018/hyperlinkcolor" val="tx"/>
                    </a:ext>
                  </a:extLst>
                </a:hlinkClick>
              </a:rPr>
              <a:t>https://www.bmj.com/content/bmj/372/bmj.n71.full.pdf</a:t>
            </a:r>
            <a:endParaRPr lang="en-GB" sz="2000" dirty="0">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893262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57499D-6CCA-DCBF-3DB6-C8C0327ACD95}"/>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0384C4D7-C66D-21ED-331F-22AB63D5CDCA}"/>
              </a:ext>
            </a:extLst>
          </p:cNvPr>
          <p:cNvSpPr txBox="1"/>
          <p:nvPr/>
        </p:nvSpPr>
        <p:spPr>
          <a:xfrm>
            <a:off x="489479" y="2299481"/>
            <a:ext cx="6781800" cy="2308324"/>
          </a:xfrm>
          <a:prstGeom prst="rect">
            <a:avLst/>
          </a:prstGeom>
          <a:noFill/>
        </p:spPr>
        <p:txBody>
          <a:bodyPr wrap="square" rtlCol="0">
            <a:spAutoFit/>
          </a:bodyPr>
          <a:lstStyle/>
          <a:p>
            <a:pPr algn="ctr"/>
            <a:r>
              <a:rPr lang="en-GB" sz="7200" dirty="0">
                <a:solidFill>
                  <a:srgbClr val="0000FF"/>
                </a:solidFill>
                <a:latin typeface="Bernard MT Condensed" panose="02050806060905020404" pitchFamily="18" charset="0"/>
              </a:rPr>
              <a:t>DAY 1</a:t>
            </a:r>
          </a:p>
          <a:p>
            <a:pPr algn="ctr"/>
            <a:r>
              <a:rPr lang="en-GB" sz="7200" dirty="0">
                <a:solidFill>
                  <a:srgbClr val="0000FF"/>
                </a:solidFill>
                <a:latin typeface="Bernard MT Condensed" panose="02050806060905020404" pitchFamily="18" charset="0"/>
              </a:rPr>
              <a:t>Introduction</a:t>
            </a:r>
          </a:p>
        </p:txBody>
      </p:sp>
    </p:spTree>
    <p:extLst>
      <p:ext uri="{BB962C8B-B14F-4D97-AF65-F5344CB8AC3E}">
        <p14:creationId xmlns:p14="http://schemas.microsoft.com/office/powerpoint/2010/main" val="93647144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69" name="Rectangle 4">
            <a:extLst>
              <a:ext uri="{FF2B5EF4-FFF2-40B4-BE49-F238E27FC236}">
                <a16:creationId xmlns:a16="http://schemas.microsoft.com/office/drawing/2014/main" id="{D493B4A2-E943-7A9F-A468-D61F7F83B21B}"/>
              </a:ext>
            </a:extLst>
          </p:cNvPr>
          <p:cNvSpPr>
            <a:spLocks noGrp="1" noChangeArrowheads="1"/>
          </p:cNvSpPr>
          <p:nvPr>
            <p:ph type="title"/>
          </p:nvPr>
        </p:nvSpPr>
        <p:spPr>
          <a:xfrm>
            <a:off x="457200" y="274638"/>
            <a:ext cx="8229600" cy="601478"/>
          </a:xfrm>
        </p:spPr>
        <p:txBody>
          <a:bodyPr>
            <a:normAutofit/>
          </a:bodyPr>
          <a:lstStyle/>
          <a:p>
            <a:pPr eaLnBrk="1" hangingPunct="1"/>
            <a:r>
              <a:rPr lang="en-US" altLang="en-US" sz="2800" b="1" dirty="0"/>
              <a:t>The systematic review &amp; meta-analysis process</a:t>
            </a:r>
          </a:p>
        </p:txBody>
      </p:sp>
      <p:grpSp>
        <p:nvGrpSpPr>
          <p:cNvPr id="17" name="Group 16">
            <a:extLst>
              <a:ext uri="{FF2B5EF4-FFF2-40B4-BE49-F238E27FC236}">
                <a16:creationId xmlns:a16="http://schemas.microsoft.com/office/drawing/2014/main" id="{66B17499-5510-4FC7-BEC0-A656E55EE9C9}"/>
              </a:ext>
            </a:extLst>
          </p:cNvPr>
          <p:cNvGrpSpPr/>
          <p:nvPr/>
        </p:nvGrpSpPr>
        <p:grpSpPr>
          <a:xfrm>
            <a:off x="219624" y="1163237"/>
            <a:ext cx="8704755" cy="2446144"/>
            <a:chOff x="222891" y="1163237"/>
            <a:chExt cx="8255621" cy="2446144"/>
          </a:xfrm>
          <a:solidFill>
            <a:srgbClr val="CCECFF"/>
          </a:solidFill>
        </p:grpSpPr>
        <p:sp>
          <p:nvSpPr>
            <p:cNvPr id="4" name="Flowchart: Connector 3">
              <a:extLst>
                <a:ext uri="{FF2B5EF4-FFF2-40B4-BE49-F238E27FC236}">
                  <a16:creationId xmlns:a16="http://schemas.microsoft.com/office/drawing/2014/main" id="{43FE78D8-7273-3ADB-B330-C8B9B8048432}"/>
                </a:ext>
              </a:extLst>
            </p:cNvPr>
            <p:cNvSpPr/>
            <p:nvPr/>
          </p:nvSpPr>
          <p:spPr>
            <a:xfrm>
              <a:off x="222891" y="1319508"/>
              <a:ext cx="1709729" cy="2237782"/>
            </a:xfrm>
            <a:prstGeom prst="flowChartConnector">
              <a:avLst/>
            </a:prstGeom>
            <a:grp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en-US" sz="2000" b="1" dirty="0">
                  <a:solidFill>
                    <a:schemeClr val="tx1"/>
                  </a:solidFill>
                  <a:latin typeface="Arial" panose="020B0604020202020204" pitchFamily="34" charset="0"/>
                  <a:cs typeface="Arial" panose="020B0604020202020204" pitchFamily="34" charset="0"/>
                </a:rPr>
                <a:t>1. Define Topic &amp; develop protocol</a:t>
              </a:r>
              <a:endParaRPr lang="en-GB" sz="2000" dirty="0">
                <a:solidFill>
                  <a:schemeClr val="tx1"/>
                </a:solidFill>
                <a:latin typeface="Arial" panose="020B0604020202020204" pitchFamily="34" charset="0"/>
                <a:cs typeface="Arial" panose="020B0604020202020204" pitchFamily="34" charset="0"/>
              </a:endParaRPr>
            </a:p>
          </p:txBody>
        </p:sp>
        <p:sp>
          <p:nvSpPr>
            <p:cNvPr id="5" name="Flowchart: Connector 4">
              <a:extLst>
                <a:ext uri="{FF2B5EF4-FFF2-40B4-BE49-F238E27FC236}">
                  <a16:creationId xmlns:a16="http://schemas.microsoft.com/office/drawing/2014/main" id="{9B5AF89A-0ECA-EB5D-9433-CEB7F9FC3725}"/>
                </a:ext>
              </a:extLst>
            </p:cNvPr>
            <p:cNvSpPr/>
            <p:nvPr/>
          </p:nvSpPr>
          <p:spPr>
            <a:xfrm>
              <a:off x="1694555" y="1163237"/>
              <a:ext cx="1861189" cy="2341963"/>
            </a:xfrm>
            <a:prstGeom prst="flowChartConnector">
              <a:avLst/>
            </a:prstGeom>
            <a:grp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en-US" sz="2000" b="1" dirty="0">
                  <a:solidFill>
                    <a:schemeClr val="tx1"/>
                  </a:solidFill>
                  <a:latin typeface="Arial" panose="020B0604020202020204" pitchFamily="34" charset="0"/>
                  <a:cs typeface="Arial" panose="020B0604020202020204" pitchFamily="34" charset="0"/>
                </a:rPr>
                <a:t>2. </a:t>
              </a:r>
            </a:p>
            <a:p>
              <a:pPr algn="ctr"/>
              <a:r>
                <a:rPr lang="en-US" altLang="en-US" sz="2000" b="1" dirty="0">
                  <a:solidFill>
                    <a:schemeClr val="tx1"/>
                  </a:solidFill>
                  <a:latin typeface="Arial" panose="020B0604020202020204" pitchFamily="34" charset="0"/>
                  <a:cs typeface="Arial" panose="020B0604020202020204" pitchFamily="34" charset="0"/>
                </a:rPr>
                <a:t>Search and select studies for inclusion</a:t>
              </a:r>
              <a:endParaRPr lang="en-GB" sz="2000" dirty="0">
                <a:solidFill>
                  <a:schemeClr val="tx1"/>
                </a:solidFill>
                <a:latin typeface="Arial" panose="020B0604020202020204" pitchFamily="34" charset="0"/>
                <a:cs typeface="Arial" panose="020B0604020202020204" pitchFamily="34" charset="0"/>
              </a:endParaRPr>
            </a:p>
          </p:txBody>
        </p:sp>
        <p:sp>
          <p:nvSpPr>
            <p:cNvPr id="6" name="Flowchart: Connector 5">
              <a:extLst>
                <a:ext uri="{FF2B5EF4-FFF2-40B4-BE49-F238E27FC236}">
                  <a16:creationId xmlns:a16="http://schemas.microsoft.com/office/drawing/2014/main" id="{C5A32C1B-6973-49C3-9CE2-B01DE5C432B7}"/>
                </a:ext>
              </a:extLst>
            </p:cNvPr>
            <p:cNvSpPr/>
            <p:nvPr/>
          </p:nvSpPr>
          <p:spPr>
            <a:xfrm>
              <a:off x="3362340" y="1163237"/>
              <a:ext cx="1709730" cy="2341964"/>
            </a:xfrm>
            <a:prstGeom prst="flowChartConnector">
              <a:avLst/>
            </a:prstGeom>
            <a:grp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ltLang="en-US" sz="2000" b="1" dirty="0">
                  <a:solidFill>
                    <a:schemeClr val="tx1"/>
                  </a:solidFill>
                  <a:latin typeface="Arial" panose="020B0604020202020204" pitchFamily="34" charset="0"/>
                  <a:cs typeface="Arial" panose="020B0604020202020204" pitchFamily="34" charset="0"/>
                </a:rPr>
                <a:t>3. </a:t>
              </a:r>
            </a:p>
            <a:p>
              <a:pPr algn="ctr"/>
              <a:r>
                <a:rPr lang="en-US" altLang="en-US" sz="2000" b="1" dirty="0">
                  <a:solidFill>
                    <a:schemeClr val="tx1"/>
                  </a:solidFill>
                  <a:latin typeface="Arial" panose="020B0604020202020204" pitchFamily="34" charset="0"/>
                  <a:cs typeface="Arial" panose="020B0604020202020204" pitchFamily="34" charset="0"/>
                </a:rPr>
                <a:t>Extract data from eligible studies</a:t>
              </a:r>
            </a:p>
          </p:txBody>
        </p:sp>
        <p:sp>
          <p:nvSpPr>
            <p:cNvPr id="8" name="Flowchart: Connector 7">
              <a:extLst>
                <a:ext uri="{FF2B5EF4-FFF2-40B4-BE49-F238E27FC236}">
                  <a16:creationId xmlns:a16="http://schemas.microsoft.com/office/drawing/2014/main" id="{76845D88-F1EF-C0CC-ABC8-1CEA075F5CB5}"/>
                </a:ext>
              </a:extLst>
            </p:cNvPr>
            <p:cNvSpPr/>
            <p:nvPr/>
          </p:nvSpPr>
          <p:spPr>
            <a:xfrm>
              <a:off x="4784311" y="1267418"/>
              <a:ext cx="2095782" cy="2341963"/>
            </a:xfrm>
            <a:prstGeom prst="flowChartConnector">
              <a:avLst/>
            </a:prstGeom>
            <a:grp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spcAft>
                  <a:spcPts val="600"/>
                </a:spcAft>
              </a:pPr>
              <a:r>
                <a:rPr lang="en-US" altLang="en-US" sz="2000" b="1" dirty="0">
                  <a:solidFill>
                    <a:schemeClr val="tx1"/>
                  </a:solidFill>
                  <a:latin typeface="Arial" panose="020B0604020202020204" pitchFamily="34" charset="0"/>
                  <a:cs typeface="Arial" panose="020B0604020202020204" pitchFamily="34" charset="0"/>
                </a:rPr>
                <a:t>4. </a:t>
              </a:r>
            </a:p>
            <a:p>
              <a:pPr algn="ctr">
                <a:spcAft>
                  <a:spcPts val="600"/>
                </a:spcAft>
              </a:pPr>
              <a:r>
                <a:rPr lang="en-US" altLang="en-US" sz="2000" b="1" dirty="0">
                  <a:solidFill>
                    <a:schemeClr val="tx1"/>
                  </a:solidFill>
                  <a:latin typeface="Arial" panose="020B0604020202020204" pitchFamily="34" charset="0"/>
                  <a:cs typeface="Arial" panose="020B0604020202020204" pitchFamily="34" charset="0"/>
                </a:rPr>
                <a:t>Analyze and synthesize the data</a:t>
              </a:r>
            </a:p>
          </p:txBody>
        </p:sp>
        <p:sp>
          <p:nvSpPr>
            <p:cNvPr id="15" name="Flowchart: Connector 14">
              <a:extLst>
                <a:ext uri="{FF2B5EF4-FFF2-40B4-BE49-F238E27FC236}">
                  <a16:creationId xmlns:a16="http://schemas.microsoft.com/office/drawing/2014/main" id="{2139023D-86C3-06B3-7784-E87E31E9CFD7}"/>
                </a:ext>
              </a:extLst>
            </p:cNvPr>
            <p:cNvSpPr/>
            <p:nvPr/>
          </p:nvSpPr>
          <p:spPr>
            <a:xfrm>
              <a:off x="6739855" y="1163237"/>
              <a:ext cx="1738657" cy="2265763"/>
            </a:xfrm>
            <a:prstGeom prst="flowChartConnector">
              <a:avLst/>
            </a:prstGeom>
            <a:grpFill/>
            <a:ln>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defRPr/>
              </a:pPr>
              <a:r>
                <a:rPr lang="en-US" sz="2000" b="1" dirty="0">
                  <a:solidFill>
                    <a:schemeClr val="tx1"/>
                  </a:solidFill>
                  <a:latin typeface="Arial" panose="020B0604020202020204" pitchFamily="34" charset="0"/>
                  <a:cs typeface="Arial" panose="020B0604020202020204" pitchFamily="34" charset="0"/>
                </a:rPr>
                <a:t>5. </a:t>
              </a:r>
            </a:p>
            <a:p>
              <a:pPr algn="ctr">
                <a:defRPr/>
              </a:pPr>
              <a:r>
                <a:rPr lang="en-US" sz="2000" b="1" dirty="0">
                  <a:solidFill>
                    <a:schemeClr val="tx1"/>
                  </a:solidFill>
                  <a:latin typeface="Arial" panose="020B0604020202020204" pitchFamily="34" charset="0"/>
                  <a:cs typeface="Arial" panose="020B0604020202020204" pitchFamily="34" charset="0"/>
                </a:rPr>
                <a:t>Report systematic review</a:t>
              </a:r>
            </a:p>
          </p:txBody>
        </p:sp>
      </p:gr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9D468E-AAA6-F426-83A6-751853A4AF16}"/>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7EDC9586-0CA8-C34A-FD4B-E306E30DBD53}"/>
              </a:ext>
            </a:extLst>
          </p:cNvPr>
          <p:cNvSpPr txBox="1"/>
          <p:nvPr/>
        </p:nvSpPr>
        <p:spPr>
          <a:xfrm>
            <a:off x="0" y="5787"/>
            <a:ext cx="9144000" cy="1384995"/>
          </a:xfrm>
          <a:prstGeom prst="rect">
            <a:avLst/>
          </a:prstGeom>
          <a:solidFill>
            <a:schemeClr val="bg1">
              <a:lumMod val="85000"/>
            </a:schemeClr>
          </a:solidFill>
        </p:spPr>
        <p:txBody>
          <a:bodyPr wrap="square" rtlCol="0">
            <a:spAutoFit/>
          </a:bodyPr>
          <a:lstStyle/>
          <a:p>
            <a:endParaRPr lang="en-GB" sz="2800" b="1" dirty="0">
              <a:latin typeface="Arial" panose="020B0604020202020204" pitchFamily="34" charset="0"/>
              <a:cs typeface="Arial" panose="020B0604020202020204" pitchFamily="34" charset="0"/>
            </a:endParaRPr>
          </a:p>
          <a:p>
            <a:pPr algn="ctr"/>
            <a:r>
              <a:rPr lang="en-GB" sz="2800" b="1" dirty="0">
                <a:latin typeface="Arial" panose="020B0604020202020204" pitchFamily="34" charset="0"/>
                <a:cs typeface="Arial" panose="020B0604020202020204" pitchFamily="34" charset="0"/>
              </a:rPr>
              <a:t>1. Define the topic and develop protocol</a:t>
            </a:r>
          </a:p>
          <a:p>
            <a:endParaRPr lang="en-GB" sz="2800" b="1" dirty="0">
              <a:latin typeface="Arial" panose="020B0604020202020204" pitchFamily="34" charset="0"/>
              <a:cs typeface="Arial" panose="020B0604020202020204" pitchFamily="34" charset="0"/>
            </a:endParaRPr>
          </a:p>
        </p:txBody>
      </p:sp>
      <p:sp>
        <p:nvSpPr>
          <p:cNvPr id="3" name="TextBox 2">
            <a:extLst>
              <a:ext uri="{FF2B5EF4-FFF2-40B4-BE49-F238E27FC236}">
                <a16:creationId xmlns:a16="http://schemas.microsoft.com/office/drawing/2014/main" id="{1CAD840C-8F35-45CF-36AA-822D4184726D}"/>
              </a:ext>
            </a:extLst>
          </p:cNvPr>
          <p:cNvSpPr txBox="1"/>
          <p:nvPr/>
        </p:nvSpPr>
        <p:spPr>
          <a:xfrm>
            <a:off x="434051" y="1469444"/>
            <a:ext cx="8534400" cy="1143646"/>
          </a:xfrm>
          <a:prstGeom prst="rect">
            <a:avLst/>
          </a:prstGeom>
          <a:noFill/>
        </p:spPr>
        <p:txBody>
          <a:bodyPr wrap="square" rtlCol="0">
            <a:spAutoFit/>
          </a:bodyPr>
          <a:lstStyle/>
          <a:p>
            <a:pPr>
              <a:lnSpc>
                <a:spcPct val="150000"/>
              </a:lnSpc>
            </a:pPr>
            <a:r>
              <a:rPr lang="en-GB" sz="2400" b="1" dirty="0">
                <a:latin typeface="Arial" panose="020B0604020202020204" pitchFamily="34" charset="0"/>
                <a:cs typeface="Arial" panose="020B0604020202020204" pitchFamily="34" charset="0"/>
              </a:rPr>
              <a:t>1.1. Clearly state the problem, research questions and hypotheses to be tested</a:t>
            </a:r>
            <a:endParaRPr lang="en-GB" sz="2400" b="1" dirty="0"/>
          </a:p>
        </p:txBody>
      </p:sp>
      <p:sp>
        <p:nvSpPr>
          <p:cNvPr id="4" name="Content Placeholder 2">
            <a:extLst>
              <a:ext uri="{FF2B5EF4-FFF2-40B4-BE49-F238E27FC236}">
                <a16:creationId xmlns:a16="http://schemas.microsoft.com/office/drawing/2014/main" id="{2DAD7955-F093-7570-C463-8ACF6D25E51E}"/>
              </a:ext>
            </a:extLst>
          </p:cNvPr>
          <p:cNvSpPr txBox="1">
            <a:spLocks/>
          </p:cNvSpPr>
          <p:nvPr/>
        </p:nvSpPr>
        <p:spPr>
          <a:xfrm>
            <a:off x="400050" y="2702362"/>
            <a:ext cx="8743950" cy="171739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dirty="0"/>
              <a:t>Example</a:t>
            </a:r>
            <a:endParaRPr lang="en-DE" sz="2400" dirty="0"/>
          </a:p>
          <a:p>
            <a:pPr marL="342900" lvl="1" indent="-342900">
              <a:buFont typeface="Courier New" panose="02070309020205020404" pitchFamily="49" charset="0"/>
              <a:buChar char="o"/>
            </a:pPr>
            <a:r>
              <a:rPr lang="en-US" sz="2400" dirty="0">
                <a:solidFill>
                  <a:srgbClr val="0000FF"/>
                </a:solidFill>
              </a:rPr>
              <a:t>Is there evidence for productivity and profitability of fertilizer application on potatoes?</a:t>
            </a:r>
          </a:p>
          <a:p>
            <a:pPr marL="342900" lvl="1" indent="-342900">
              <a:buFont typeface="Courier New" panose="02070309020205020404" pitchFamily="49" charset="0"/>
              <a:buChar char="o"/>
            </a:pPr>
            <a:r>
              <a:rPr lang="en-US" sz="2400" dirty="0">
                <a:solidFill>
                  <a:srgbClr val="0000FF"/>
                </a:solidFill>
              </a:rPr>
              <a:t>What is the magnitude of yield increase?</a:t>
            </a:r>
          </a:p>
        </p:txBody>
      </p:sp>
      <p:sp>
        <p:nvSpPr>
          <p:cNvPr id="5" name="TextBox 4">
            <a:extLst>
              <a:ext uri="{FF2B5EF4-FFF2-40B4-BE49-F238E27FC236}">
                <a16:creationId xmlns:a16="http://schemas.microsoft.com/office/drawing/2014/main" id="{82923BDC-B3F1-C590-D961-2C8E8967FD86}"/>
              </a:ext>
            </a:extLst>
          </p:cNvPr>
          <p:cNvSpPr txBox="1"/>
          <p:nvPr/>
        </p:nvSpPr>
        <p:spPr>
          <a:xfrm>
            <a:off x="434051" y="4603726"/>
            <a:ext cx="8534400" cy="461665"/>
          </a:xfrm>
          <a:prstGeom prst="rect">
            <a:avLst/>
          </a:prstGeom>
          <a:noFill/>
        </p:spPr>
        <p:txBody>
          <a:bodyPr wrap="square" rtlCol="0">
            <a:spAutoFit/>
          </a:bodyPr>
          <a:lstStyle/>
          <a:p>
            <a:r>
              <a:rPr lang="en-US" altLang="en-US" sz="2400" b="1" dirty="0">
                <a:latin typeface="Arial" panose="020B0604020202020204" pitchFamily="34" charset="0"/>
                <a:cs typeface="Arial" panose="020B0604020202020204" pitchFamily="34" charset="0"/>
              </a:rPr>
              <a:t>1.2. Develop the analytic framework</a:t>
            </a:r>
          </a:p>
        </p:txBody>
      </p:sp>
    </p:spTree>
    <p:extLst>
      <p:ext uri="{BB962C8B-B14F-4D97-AF65-F5344CB8AC3E}">
        <p14:creationId xmlns:p14="http://schemas.microsoft.com/office/powerpoint/2010/main" val="3512868422"/>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85F5C9-0823-A98C-9759-91BB2328DA6C}"/>
            </a:ext>
          </a:extLst>
        </p:cNvPr>
        <p:cNvGrpSpPr/>
        <p:nvPr/>
      </p:nvGrpSpPr>
      <p:grpSpPr>
        <a:xfrm>
          <a:off x="0" y="0"/>
          <a:ext cx="0" cy="0"/>
          <a:chOff x="0" y="0"/>
          <a:chExt cx="0" cy="0"/>
        </a:xfrm>
      </p:grpSpPr>
      <p:sp>
        <p:nvSpPr>
          <p:cNvPr id="14339" name="Rectangle 3">
            <a:extLst>
              <a:ext uri="{FF2B5EF4-FFF2-40B4-BE49-F238E27FC236}">
                <a16:creationId xmlns:a16="http://schemas.microsoft.com/office/drawing/2014/main" id="{1EC0C534-AC99-AADA-07A1-05D171F59D0B}"/>
              </a:ext>
            </a:extLst>
          </p:cNvPr>
          <p:cNvSpPr>
            <a:spLocks noGrp="1" noChangeArrowheads="1"/>
          </p:cNvSpPr>
          <p:nvPr>
            <p:ph idx="1"/>
          </p:nvPr>
        </p:nvSpPr>
        <p:spPr>
          <a:xfrm>
            <a:off x="381000" y="304800"/>
            <a:ext cx="8610600" cy="6019800"/>
          </a:xfrm>
          <a:solidFill>
            <a:srgbClr val="99FF33"/>
          </a:solidFill>
        </p:spPr>
        <p:txBody>
          <a:bodyPr>
            <a:noAutofit/>
          </a:bodyPr>
          <a:lstStyle/>
          <a:p>
            <a:pPr marL="0" indent="0">
              <a:lnSpc>
                <a:spcPct val="150000"/>
              </a:lnSpc>
              <a:buNone/>
            </a:pPr>
            <a:r>
              <a:rPr lang="en-US" altLang="en-US" sz="2400" dirty="0">
                <a:latin typeface="Arial" panose="020B0604020202020204" pitchFamily="34" charset="0"/>
                <a:cs typeface="Arial" panose="020B0604020202020204" pitchFamily="34" charset="0"/>
              </a:rPr>
              <a:t>An </a:t>
            </a:r>
            <a:r>
              <a:rPr lang="en-US" altLang="en-US" sz="2400" b="1" u="sng" dirty="0">
                <a:latin typeface="Arial" panose="020B0604020202020204" pitchFamily="34" charset="0"/>
                <a:cs typeface="Arial" panose="020B0604020202020204" pitchFamily="34" charset="0"/>
              </a:rPr>
              <a:t>analytic framework</a:t>
            </a:r>
            <a:r>
              <a:rPr lang="en-US" altLang="en-US" sz="2400" dirty="0">
                <a:latin typeface="Arial" panose="020B0604020202020204" pitchFamily="34" charset="0"/>
                <a:cs typeface="Arial" panose="020B0604020202020204" pitchFamily="34" charset="0"/>
              </a:rPr>
              <a:t> is a type of evidence model that links and defines study concepts, evidence, and populations as they relate to outcomes. Sometimes referred to as causal pathways, conceptual frameworks, theoretical framework, influence diagram, logic model. </a:t>
            </a:r>
          </a:p>
          <a:p>
            <a:pPr marL="0" indent="0" eaLnBrk="1" hangingPunct="1">
              <a:lnSpc>
                <a:spcPct val="150000"/>
              </a:lnSpc>
              <a:buNone/>
            </a:pPr>
            <a:r>
              <a:rPr lang="en-US" altLang="en-US" sz="2400" dirty="0">
                <a:latin typeface="Arial" panose="020B0604020202020204" pitchFamily="34" charset="0"/>
                <a:cs typeface="Arial" panose="020B0604020202020204" pitchFamily="34" charset="0"/>
              </a:rPr>
              <a:t>An analytic framework:</a:t>
            </a:r>
          </a:p>
          <a:p>
            <a:pPr eaLnBrk="1" hangingPunct="1">
              <a:lnSpc>
                <a:spcPct val="150000"/>
              </a:lnSpc>
            </a:pPr>
            <a:r>
              <a:rPr lang="en-US" altLang="en-US" sz="2400" dirty="0">
                <a:latin typeface="Arial" panose="020B0604020202020204" pitchFamily="34" charset="0"/>
                <a:cs typeface="Arial" panose="020B0604020202020204" pitchFamily="34" charset="0"/>
              </a:rPr>
              <a:t>Specifies populations, interventions, outcomes, comparators, timing and settings (</a:t>
            </a:r>
            <a:r>
              <a:rPr lang="en-US" altLang="en-US" sz="2400" b="1" dirty="0">
                <a:solidFill>
                  <a:srgbClr val="0000FF"/>
                </a:solidFill>
                <a:latin typeface="Arial" panose="020B0604020202020204" pitchFamily="34" charset="0"/>
                <a:cs typeface="Arial" panose="020B0604020202020204" pitchFamily="34" charset="0"/>
              </a:rPr>
              <a:t>PICOTS</a:t>
            </a:r>
            <a:r>
              <a:rPr lang="en-US" altLang="en-US" sz="2400" dirty="0">
                <a:latin typeface="Arial" panose="020B0604020202020204" pitchFamily="34" charset="0"/>
                <a:cs typeface="Arial" panose="020B0604020202020204" pitchFamily="34" charset="0"/>
              </a:rPr>
              <a:t>)</a:t>
            </a:r>
          </a:p>
          <a:p>
            <a:pPr eaLnBrk="1" hangingPunct="1">
              <a:lnSpc>
                <a:spcPct val="150000"/>
              </a:lnSpc>
            </a:pPr>
            <a:r>
              <a:rPr lang="en-US" altLang="en-US" sz="2400" dirty="0">
                <a:latin typeface="Arial" panose="020B0604020202020204" pitchFamily="34" charset="0"/>
                <a:cs typeface="Arial" panose="020B0604020202020204" pitchFamily="34" charset="0"/>
              </a:rPr>
              <a:t>Identifies potential </a:t>
            </a:r>
            <a:r>
              <a:rPr lang="en-US" altLang="en-US" sz="2400" u="sng" dirty="0">
                <a:latin typeface="Arial" panose="020B0604020202020204" pitchFamily="34" charset="0"/>
                <a:cs typeface="Arial" panose="020B0604020202020204" pitchFamily="34" charset="0"/>
              </a:rPr>
              <a:t>modifiers</a:t>
            </a:r>
            <a:r>
              <a:rPr lang="en-US" altLang="en-US" sz="2400" dirty="0">
                <a:latin typeface="Arial" panose="020B0604020202020204" pitchFamily="34" charset="0"/>
                <a:cs typeface="Arial" panose="020B0604020202020204" pitchFamily="34" charset="0"/>
              </a:rPr>
              <a:t> and </a:t>
            </a:r>
            <a:r>
              <a:rPr lang="en-US" altLang="en-US" sz="2400" u="sng" dirty="0">
                <a:latin typeface="Arial" panose="020B0604020202020204" pitchFamily="34" charset="0"/>
                <a:cs typeface="Arial" panose="020B0604020202020204" pitchFamily="34" charset="0"/>
              </a:rPr>
              <a:t>mediators</a:t>
            </a:r>
            <a:r>
              <a:rPr lang="en-US" altLang="en-US" sz="2400" dirty="0">
                <a:latin typeface="Arial" panose="020B0604020202020204" pitchFamily="34" charset="0"/>
                <a:cs typeface="Arial" panose="020B0604020202020204" pitchFamily="34" charset="0"/>
              </a:rPr>
              <a:t> of effectiveness</a:t>
            </a:r>
          </a:p>
          <a:p>
            <a:pPr eaLnBrk="1" hangingPunct="1">
              <a:lnSpc>
                <a:spcPct val="150000"/>
              </a:lnSpc>
            </a:pPr>
            <a:r>
              <a:rPr lang="en-US" altLang="en-US" sz="2400" dirty="0">
                <a:latin typeface="Arial" panose="020B0604020202020204" pitchFamily="34" charset="0"/>
                <a:cs typeface="Arial" panose="020B0604020202020204" pitchFamily="34" charset="0"/>
              </a:rPr>
              <a:t>Clarifies links between intermediate and final outcomes</a:t>
            </a:r>
          </a:p>
          <a:p>
            <a:pPr eaLnBrk="1" hangingPunct="1">
              <a:lnSpc>
                <a:spcPct val="150000"/>
              </a:lnSpc>
            </a:pP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053401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2" name="Title 8">
            <a:extLst>
              <a:ext uri="{FF2B5EF4-FFF2-40B4-BE49-F238E27FC236}">
                <a16:creationId xmlns:a16="http://schemas.microsoft.com/office/drawing/2014/main" id="{664D9BF3-DC76-E53E-863D-FF65FA9BBB04}"/>
              </a:ext>
            </a:extLst>
          </p:cNvPr>
          <p:cNvSpPr>
            <a:spLocks noGrp="1" noChangeArrowheads="1"/>
          </p:cNvSpPr>
          <p:nvPr>
            <p:ph type="title"/>
          </p:nvPr>
        </p:nvSpPr>
        <p:spPr>
          <a:xfrm>
            <a:off x="1219200" y="195263"/>
            <a:ext cx="6705600" cy="860425"/>
          </a:xfrm>
        </p:spPr>
        <p:txBody>
          <a:bodyPr>
            <a:normAutofit/>
          </a:bodyPr>
          <a:lstStyle/>
          <a:p>
            <a:pPr eaLnBrk="1" hangingPunct="1"/>
            <a:r>
              <a:rPr lang="en-US" altLang="en-US" sz="2800" b="1" dirty="0">
                <a:latin typeface="Arial" panose="020B0604020202020204" pitchFamily="34" charset="0"/>
                <a:cs typeface="Arial" panose="020B0604020202020204" pitchFamily="34" charset="0"/>
              </a:rPr>
              <a:t>Example of an analytic framework</a:t>
            </a:r>
          </a:p>
        </p:txBody>
      </p:sp>
      <p:sp>
        <p:nvSpPr>
          <p:cNvPr id="30725" name="Rectangle 5">
            <a:extLst>
              <a:ext uri="{FF2B5EF4-FFF2-40B4-BE49-F238E27FC236}">
                <a16:creationId xmlns:a16="http://schemas.microsoft.com/office/drawing/2014/main" id="{F91E1795-014D-A2BD-A723-B8886DE5E0EB}"/>
              </a:ext>
            </a:extLst>
          </p:cNvPr>
          <p:cNvSpPr>
            <a:spLocks noChangeArrowheads="1"/>
          </p:cNvSpPr>
          <p:nvPr/>
        </p:nvSpPr>
        <p:spPr bwMode="auto">
          <a:xfrm>
            <a:off x="4038600" y="1524000"/>
            <a:ext cx="4648200" cy="3810000"/>
          </a:xfrm>
          <a:prstGeom prst="rect">
            <a:avLst/>
          </a:prstGeom>
          <a:noFill/>
          <a:ln w="25400">
            <a:solidFill>
              <a:srgbClr val="FF0000"/>
            </a:solidFill>
            <a:round/>
            <a:headEnd/>
            <a:tailEnd/>
          </a:ln>
          <a:extLst>
            <a:ext uri="{909E8E84-426E-40DD-AFC4-6F175D3DCCD1}">
              <a14:hiddenFill xmlns:a14="http://schemas.microsoft.com/office/drawing/2010/main">
                <a:solidFill>
                  <a:srgbClr val="FFFFFF"/>
                </a:solidFill>
              </a14:hiddenFill>
            </a:ext>
          </a:extLst>
        </p:spPr>
        <p:txBody>
          <a:bodyPr/>
          <a:lstStyle>
            <a:lvl1pPr>
              <a:spcBef>
                <a:spcPct val="20000"/>
              </a:spcBef>
              <a:buClr>
                <a:schemeClr val="tx2"/>
              </a:buClr>
              <a:buSzPct val="150000"/>
              <a:buFont typeface="Arial" panose="020B0604020202020204" pitchFamily="34" charset="0"/>
              <a:buChar char="•"/>
              <a:defRPr sz="2800">
                <a:solidFill>
                  <a:schemeClr val="tx1"/>
                </a:solidFill>
                <a:latin typeface="Arial" panose="020B0604020202020204" pitchFamily="34" charset="0"/>
              </a:defRPr>
            </a:lvl1pPr>
            <a:lvl2pPr marL="742950" indent="-285750">
              <a:spcBef>
                <a:spcPct val="20000"/>
              </a:spcBef>
              <a:buClr>
                <a:srgbClr val="1F497D"/>
              </a:buClr>
              <a:buSzPct val="80000"/>
              <a:buFont typeface="Arial" panose="020B0604020202020204" pitchFamily="34" charset="0"/>
              <a:buChar char="►"/>
              <a:defRPr sz="2400">
                <a:solidFill>
                  <a:schemeClr val="tx1"/>
                </a:solidFill>
                <a:latin typeface="Arial" panose="020B0604020202020204" pitchFamily="34" charset="0"/>
              </a:defRPr>
            </a:lvl2pPr>
            <a:lvl3pPr marL="1143000" indent="-228600">
              <a:spcBef>
                <a:spcPct val="20000"/>
              </a:spcBef>
              <a:buClr>
                <a:schemeClr val="tx2"/>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a:spcBef>
                <a:spcPct val="0"/>
              </a:spcBef>
              <a:buClrTx/>
              <a:buSzTx/>
              <a:buFontTx/>
              <a:buNone/>
            </a:pPr>
            <a:endParaRPr lang="en-US" altLang="en-US" sz="2400">
              <a:latin typeface="Times New Roman" panose="02020603050405020304" pitchFamily="18" charset="0"/>
            </a:endParaRPr>
          </a:p>
        </p:txBody>
      </p:sp>
      <p:sp>
        <p:nvSpPr>
          <p:cNvPr id="2" name="TextBox 1">
            <a:extLst>
              <a:ext uri="{FF2B5EF4-FFF2-40B4-BE49-F238E27FC236}">
                <a16:creationId xmlns:a16="http://schemas.microsoft.com/office/drawing/2014/main" id="{390878ED-BF97-907F-50CD-58897AA3F9F6}"/>
              </a:ext>
            </a:extLst>
          </p:cNvPr>
          <p:cNvSpPr txBox="1"/>
          <p:nvPr/>
        </p:nvSpPr>
        <p:spPr>
          <a:xfrm>
            <a:off x="2057400" y="893067"/>
            <a:ext cx="5029200" cy="369332"/>
          </a:xfrm>
          <a:prstGeom prst="rect">
            <a:avLst/>
          </a:prstGeom>
          <a:noFill/>
        </p:spPr>
        <p:txBody>
          <a:bodyPr wrap="square" rtlCol="0">
            <a:spAutoFit/>
          </a:bodyPr>
          <a:lstStyle/>
          <a:p>
            <a:r>
              <a:rPr lang="en-US" altLang="en-US" sz="1800" dirty="0">
                <a:latin typeface="Arial" panose="020B0604020202020204" pitchFamily="34" charset="0"/>
                <a:cs typeface="Arial" panose="020B0604020202020204" pitchFamily="34" charset="0"/>
              </a:rPr>
              <a:t>The numbers represent the key questions</a:t>
            </a:r>
            <a:endParaRPr lang="en-GB" dirty="0">
              <a:latin typeface="Arial" panose="020B0604020202020204" pitchFamily="34" charset="0"/>
              <a:cs typeface="Arial" panose="020B0604020202020204" pitchFamily="34" charset="0"/>
            </a:endParaRPr>
          </a:p>
        </p:txBody>
      </p:sp>
      <p:grpSp>
        <p:nvGrpSpPr>
          <p:cNvPr id="26" name="Group 25">
            <a:extLst>
              <a:ext uri="{FF2B5EF4-FFF2-40B4-BE49-F238E27FC236}">
                <a16:creationId xmlns:a16="http://schemas.microsoft.com/office/drawing/2014/main" id="{EDD7A7F9-8EC6-1CDA-405F-2F1312CE3CF3}"/>
              </a:ext>
            </a:extLst>
          </p:cNvPr>
          <p:cNvGrpSpPr/>
          <p:nvPr/>
        </p:nvGrpSpPr>
        <p:grpSpPr>
          <a:xfrm>
            <a:off x="457199" y="1219200"/>
            <a:ext cx="8499423" cy="5288004"/>
            <a:chOff x="363179" y="914400"/>
            <a:chExt cx="8769246" cy="5288004"/>
          </a:xfrm>
        </p:grpSpPr>
        <p:pic>
          <p:nvPicPr>
            <p:cNvPr id="30723" name="Content Placeholder 3" descr="This figure shows a sample working framework. It begins on the left side with persons at risk. A solid arrow labeled “Screening” leads to a round-edged rectangle that represents “Early Detection of a Target Condition.” A curvy arrow leads down to an oval representing “Adverse Effects of Screening.” A solid arrow labeled “Treatment” leads right from the first box to another round-edged rectangle representing “Intermediate Outcomes.” Another curvy arrow leads down to an oval representing “Adverse Effects of Treatment.” Finally, a dotted line leads from the “Intermediate Outcomes” box to a sharp-edged box that represents the ultimate health outcome: “Reduced Morbidity and/or Mortality.” ">
              <a:extLst>
                <a:ext uri="{FF2B5EF4-FFF2-40B4-BE49-F238E27FC236}">
                  <a16:creationId xmlns:a16="http://schemas.microsoft.com/office/drawing/2014/main" id="{D9F08909-08AD-040B-C8E4-1DC8B77C7654}"/>
                </a:ext>
              </a:extLst>
            </p:cNvPr>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63179" y="914400"/>
              <a:ext cx="8769246" cy="4800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20" name="Group 19">
              <a:extLst>
                <a:ext uri="{FF2B5EF4-FFF2-40B4-BE49-F238E27FC236}">
                  <a16:creationId xmlns:a16="http://schemas.microsoft.com/office/drawing/2014/main" id="{CC8E5239-1E6F-339D-759D-54D6027DA877}"/>
                </a:ext>
              </a:extLst>
            </p:cNvPr>
            <p:cNvGrpSpPr/>
            <p:nvPr/>
          </p:nvGrpSpPr>
          <p:grpSpPr>
            <a:xfrm>
              <a:off x="363180" y="3657600"/>
              <a:ext cx="1700007" cy="2457510"/>
              <a:chOff x="363180" y="3657600"/>
              <a:chExt cx="1700007" cy="2457510"/>
            </a:xfrm>
          </p:grpSpPr>
          <p:sp>
            <p:nvSpPr>
              <p:cNvPr id="3" name="TextBox 2">
                <a:extLst>
                  <a:ext uri="{FF2B5EF4-FFF2-40B4-BE49-F238E27FC236}">
                    <a16:creationId xmlns:a16="http://schemas.microsoft.com/office/drawing/2014/main" id="{16D87F6D-2FC0-EDAF-91FA-D84FAA871709}"/>
                  </a:ext>
                </a:extLst>
              </p:cNvPr>
              <p:cNvSpPr txBox="1"/>
              <p:nvPr/>
            </p:nvSpPr>
            <p:spPr>
              <a:xfrm>
                <a:off x="363180" y="5715000"/>
                <a:ext cx="1700007" cy="400110"/>
              </a:xfrm>
              <a:prstGeom prst="rect">
                <a:avLst/>
              </a:prstGeom>
              <a:noFill/>
              <a:ln>
                <a:solidFill>
                  <a:schemeClr val="tx1"/>
                </a:solidFill>
              </a:ln>
            </p:spPr>
            <p:txBody>
              <a:bodyPr wrap="square" rtlCol="0">
                <a:spAutoFit/>
              </a:bodyPr>
              <a:lstStyle/>
              <a:p>
                <a:r>
                  <a:rPr lang="en-GB" sz="2000" b="1" dirty="0">
                    <a:solidFill>
                      <a:srgbClr val="0000FF"/>
                    </a:solidFill>
                    <a:latin typeface="Arial" panose="020B0604020202020204" pitchFamily="34" charset="0"/>
                    <a:cs typeface="Arial" panose="020B0604020202020204" pitchFamily="34" charset="0"/>
                  </a:rPr>
                  <a:t>Population</a:t>
                </a:r>
              </a:p>
            </p:txBody>
          </p:sp>
          <p:cxnSp>
            <p:nvCxnSpPr>
              <p:cNvPr id="7" name="Straight Arrow Connector 6">
                <a:extLst>
                  <a:ext uri="{FF2B5EF4-FFF2-40B4-BE49-F238E27FC236}">
                    <a16:creationId xmlns:a16="http://schemas.microsoft.com/office/drawing/2014/main" id="{696DD2AD-39AC-E501-928F-08588BE2DFF5}"/>
                  </a:ext>
                </a:extLst>
              </p:cNvPr>
              <p:cNvCxnSpPr/>
              <p:nvPr/>
            </p:nvCxnSpPr>
            <p:spPr>
              <a:xfrm flipV="1">
                <a:off x="838200" y="3657600"/>
                <a:ext cx="0" cy="2075140"/>
              </a:xfrm>
              <a:prstGeom prst="straightConnector1">
                <a:avLst/>
              </a:prstGeom>
              <a:ln w="53975">
                <a:solidFill>
                  <a:srgbClr val="0000FF"/>
                </a:solidFill>
                <a:prstDash val="sysDot"/>
                <a:tailEnd type="triangle"/>
              </a:ln>
            </p:spPr>
            <p:style>
              <a:lnRef idx="2">
                <a:schemeClr val="accent1"/>
              </a:lnRef>
              <a:fillRef idx="0">
                <a:schemeClr val="accent1"/>
              </a:fillRef>
              <a:effectRef idx="1">
                <a:schemeClr val="accent1"/>
              </a:effectRef>
              <a:fontRef idx="minor">
                <a:schemeClr val="tx1"/>
              </a:fontRef>
            </p:style>
          </p:cxnSp>
        </p:grpSp>
        <p:grpSp>
          <p:nvGrpSpPr>
            <p:cNvPr id="21" name="Group 20">
              <a:extLst>
                <a:ext uri="{FF2B5EF4-FFF2-40B4-BE49-F238E27FC236}">
                  <a16:creationId xmlns:a16="http://schemas.microsoft.com/office/drawing/2014/main" id="{BBA807A6-975E-E8F9-0C45-294A4E5D92CC}"/>
                </a:ext>
              </a:extLst>
            </p:cNvPr>
            <p:cNvGrpSpPr/>
            <p:nvPr/>
          </p:nvGrpSpPr>
          <p:grpSpPr>
            <a:xfrm>
              <a:off x="3505661" y="3314700"/>
              <a:ext cx="1700009" cy="2887704"/>
              <a:chOff x="3505661" y="3314700"/>
              <a:chExt cx="1700009" cy="2887704"/>
            </a:xfrm>
          </p:grpSpPr>
          <p:sp>
            <p:nvSpPr>
              <p:cNvPr id="4" name="TextBox 3">
                <a:extLst>
                  <a:ext uri="{FF2B5EF4-FFF2-40B4-BE49-F238E27FC236}">
                    <a16:creationId xmlns:a16="http://schemas.microsoft.com/office/drawing/2014/main" id="{C989A29B-C904-9728-D10B-D7C56C58644A}"/>
                  </a:ext>
                </a:extLst>
              </p:cNvPr>
              <p:cNvSpPr txBox="1"/>
              <p:nvPr/>
            </p:nvSpPr>
            <p:spPr>
              <a:xfrm>
                <a:off x="3505661" y="5802294"/>
                <a:ext cx="1700009" cy="400110"/>
              </a:xfrm>
              <a:prstGeom prst="rect">
                <a:avLst/>
              </a:prstGeom>
              <a:noFill/>
              <a:ln>
                <a:solidFill>
                  <a:schemeClr val="tx1"/>
                </a:solidFill>
              </a:ln>
            </p:spPr>
            <p:txBody>
              <a:bodyPr wrap="square" rtlCol="0">
                <a:spAutoFit/>
              </a:bodyPr>
              <a:lstStyle/>
              <a:p>
                <a:r>
                  <a:rPr lang="en-GB" sz="2000" b="1" dirty="0">
                    <a:solidFill>
                      <a:srgbClr val="0000FF"/>
                    </a:solidFill>
                    <a:latin typeface="Arial" panose="020B0604020202020204" pitchFamily="34" charset="0"/>
                    <a:cs typeface="Arial" panose="020B0604020202020204" pitchFamily="34" charset="0"/>
                  </a:rPr>
                  <a:t>Intervention</a:t>
                </a:r>
              </a:p>
            </p:txBody>
          </p:sp>
          <p:cxnSp>
            <p:nvCxnSpPr>
              <p:cNvPr id="8" name="Straight Arrow Connector 7">
                <a:extLst>
                  <a:ext uri="{FF2B5EF4-FFF2-40B4-BE49-F238E27FC236}">
                    <a16:creationId xmlns:a16="http://schemas.microsoft.com/office/drawing/2014/main" id="{885461FB-6EA6-5451-8B7D-E60B08278EDC}"/>
                  </a:ext>
                </a:extLst>
              </p:cNvPr>
              <p:cNvCxnSpPr>
                <a:cxnSpLocks/>
              </p:cNvCxnSpPr>
              <p:nvPr/>
            </p:nvCxnSpPr>
            <p:spPr>
              <a:xfrm flipV="1">
                <a:off x="4419600" y="3314700"/>
                <a:ext cx="0" cy="2485905"/>
              </a:xfrm>
              <a:prstGeom prst="straightConnector1">
                <a:avLst/>
              </a:prstGeom>
              <a:ln w="53975">
                <a:solidFill>
                  <a:srgbClr val="0000FF"/>
                </a:solidFill>
                <a:prstDash val="sysDot"/>
                <a:tailEnd type="triangle"/>
              </a:ln>
            </p:spPr>
            <p:style>
              <a:lnRef idx="2">
                <a:schemeClr val="accent1"/>
              </a:lnRef>
              <a:fillRef idx="0">
                <a:schemeClr val="accent1"/>
              </a:fillRef>
              <a:effectRef idx="1">
                <a:schemeClr val="accent1"/>
              </a:effectRef>
              <a:fontRef idx="minor">
                <a:schemeClr val="tx1"/>
              </a:fontRef>
            </p:style>
          </p:cxnSp>
        </p:grpSp>
        <p:grpSp>
          <p:nvGrpSpPr>
            <p:cNvPr id="17" name="Group 16">
              <a:extLst>
                <a:ext uri="{FF2B5EF4-FFF2-40B4-BE49-F238E27FC236}">
                  <a16:creationId xmlns:a16="http://schemas.microsoft.com/office/drawing/2014/main" id="{AFE737EB-12F0-0563-323A-C2501B643141}"/>
                </a:ext>
              </a:extLst>
            </p:cNvPr>
            <p:cNvGrpSpPr/>
            <p:nvPr/>
          </p:nvGrpSpPr>
          <p:grpSpPr>
            <a:xfrm>
              <a:off x="6096000" y="3657600"/>
              <a:ext cx="2826948" cy="2525712"/>
              <a:chOff x="6096000" y="3657600"/>
              <a:chExt cx="2826948" cy="2525712"/>
            </a:xfrm>
          </p:grpSpPr>
          <p:sp>
            <p:nvSpPr>
              <p:cNvPr id="5" name="TextBox 4">
                <a:extLst>
                  <a:ext uri="{FF2B5EF4-FFF2-40B4-BE49-F238E27FC236}">
                    <a16:creationId xmlns:a16="http://schemas.microsoft.com/office/drawing/2014/main" id="{3DC951F0-4973-1737-151A-4E09680368EE}"/>
                  </a:ext>
                </a:extLst>
              </p:cNvPr>
              <p:cNvSpPr txBox="1"/>
              <p:nvPr/>
            </p:nvSpPr>
            <p:spPr>
              <a:xfrm>
                <a:off x="7348834" y="5783202"/>
                <a:ext cx="1574114" cy="400110"/>
              </a:xfrm>
              <a:prstGeom prst="rect">
                <a:avLst/>
              </a:prstGeom>
              <a:noFill/>
              <a:ln>
                <a:solidFill>
                  <a:schemeClr val="tx1"/>
                </a:solidFill>
              </a:ln>
            </p:spPr>
            <p:txBody>
              <a:bodyPr wrap="square" rtlCol="0">
                <a:spAutoFit/>
              </a:bodyPr>
              <a:lstStyle/>
              <a:p>
                <a:r>
                  <a:rPr lang="en-GB" sz="2000" b="1" dirty="0">
                    <a:solidFill>
                      <a:srgbClr val="0000FF"/>
                    </a:solidFill>
                    <a:latin typeface="Arial" panose="020B0604020202020204" pitchFamily="34" charset="0"/>
                    <a:cs typeface="Arial" panose="020B0604020202020204" pitchFamily="34" charset="0"/>
                  </a:rPr>
                  <a:t>Outcomes</a:t>
                </a:r>
              </a:p>
            </p:txBody>
          </p:sp>
          <p:cxnSp>
            <p:nvCxnSpPr>
              <p:cNvPr id="9" name="Straight Arrow Connector 8">
                <a:extLst>
                  <a:ext uri="{FF2B5EF4-FFF2-40B4-BE49-F238E27FC236}">
                    <a16:creationId xmlns:a16="http://schemas.microsoft.com/office/drawing/2014/main" id="{FFBAD8C3-7BB1-2C5E-221B-C98E407BC4FA}"/>
                  </a:ext>
                </a:extLst>
              </p:cNvPr>
              <p:cNvCxnSpPr>
                <a:cxnSpLocks/>
              </p:cNvCxnSpPr>
              <p:nvPr/>
            </p:nvCxnSpPr>
            <p:spPr>
              <a:xfrm flipH="1" flipV="1">
                <a:off x="6096000" y="3657600"/>
                <a:ext cx="1574114" cy="2057400"/>
              </a:xfrm>
              <a:prstGeom prst="straightConnector1">
                <a:avLst/>
              </a:prstGeom>
              <a:ln w="53975">
                <a:solidFill>
                  <a:srgbClr val="0000FF"/>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11" name="Straight Arrow Connector 10">
                <a:extLst>
                  <a:ext uri="{FF2B5EF4-FFF2-40B4-BE49-F238E27FC236}">
                    <a16:creationId xmlns:a16="http://schemas.microsoft.com/office/drawing/2014/main" id="{37B9AD7D-C195-CF14-9185-C3AF49EBFE5D}"/>
                  </a:ext>
                </a:extLst>
              </p:cNvPr>
              <p:cNvCxnSpPr>
                <a:cxnSpLocks/>
              </p:cNvCxnSpPr>
              <p:nvPr/>
            </p:nvCxnSpPr>
            <p:spPr>
              <a:xfrm flipH="1" flipV="1">
                <a:off x="8147613" y="3810000"/>
                <a:ext cx="62172" cy="1905000"/>
              </a:xfrm>
              <a:prstGeom prst="straightConnector1">
                <a:avLst/>
              </a:prstGeom>
              <a:ln w="53975">
                <a:solidFill>
                  <a:srgbClr val="0000FF"/>
                </a:solidFill>
                <a:prstDash val="sysDot"/>
                <a:tailEnd type="triangle"/>
              </a:ln>
            </p:spPr>
            <p:style>
              <a:lnRef idx="2">
                <a:schemeClr val="accent1"/>
              </a:lnRef>
              <a:fillRef idx="0">
                <a:schemeClr val="accent1"/>
              </a:fillRef>
              <a:effectRef idx="1">
                <a:schemeClr val="accent1"/>
              </a:effectRef>
              <a:fontRef idx="minor">
                <a:schemeClr val="tx1"/>
              </a:fontRef>
            </p:style>
          </p:cxnSp>
          <p:cxnSp>
            <p:nvCxnSpPr>
              <p:cNvPr id="15" name="Straight Arrow Connector 14">
                <a:extLst>
                  <a:ext uri="{FF2B5EF4-FFF2-40B4-BE49-F238E27FC236}">
                    <a16:creationId xmlns:a16="http://schemas.microsoft.com/office/drawing/2014/main" id="{8B5D2535-59FE-9D7A-CAB2-93C0AF62FF1E}"/>
                  </a:ext>
                </a:extLst>
              </p:cNvPr>
              <p:cNvCxnSpPr>
                <a:cxnSpLocks/>
              </p:cNvCxnSpPr>
              <p:nvPr/>
            </p:nvCxnSpPr>
            <p:spPr>
              <a:xfrm flipH="1" flipV="1">
                <a:off x="6244267" y="5414842"/>
                <a:ext cx="1104567" cy="370195"/>
              </a:xfrm>
              <a:prstGeom prst="straightConnector1">
                <a:avLst/>
              </a:prstGeom>
              <a:ln w="53975">
                <a:solidFill>
                  <a:srgbClr val="0000FF"/>
                </a:solidFill>
                <a:prstDash val="sysDot"/>
                <a:tailEnd type="triangle"/>
              </a:ln>
            </p:spPr>
            <p:style>
              <a:lnRef idx="2">
                <a:schemeClr val="accent1"/>
              </a:lnRef>
              <a:fillRef idx="0">
                <a:schemeClr val="accent1"/>
              </a:fillRef>
              <a:effectRef idx="1">
                <a:schemeClr val="accent1"/>
              </a:effectRef>
              <a:fontRef idx="minor">
                <a:schemeClr val="tx1"/>
              </a:fontRef>
            </p:style>
          </p:cxnSp>
        </p:grpSp>
        <p:sp>
          <p:nvSpPr>
            <p:cNvPr id="22" name="TextBox 21">
              <a:extLst>
                <a:ext uri="{FF2B5EF4-FFF2-40B4-BE49-F238E27FC236}">
                  <a16:creationId xmlns:a16="http://schemas.microsoft.com/office/drawing/2014/main" id="{6144D38C-63E9-7FAB-4E0E-201D948953D8}"/>
                </a:ext>
              </a:extLst>
            </p:cNvPr>
            <p:cNvSpPr txBox="1"/>
            <p:nvPr/>
          </p:nvSpPr>
          <p:spPr>
            <a:xfrm>
              <a:off x="5362982" y="5785037"/>
              <a:ext cx="1700009" cy="400110"/>
            </a:xfrm>
            <a:prstGeom prst="rect">
              <a:avLst/>
            </a:prstGeom>
            <a:noFill/>
            <a:ln>
              <a:solidFill>
                <a:schemeClr val="tx1"/>
              </a:solidFill>
            </a:ln>
          </p:spPr>
          <p:txBody>
            <a:bodyPr wrap="square" rtlCol="0">
              <a:spAutoFit/>
            </a:bodyPr>
            <a:lstStyle/>
            <a:p>
              <a:r>
                <a:rPr lang="en-GB" sz="2000" b="1" dirty="0">
                  <a:solidFill>
                    <a:srgbClr val="0000FF"/>
                  </a:solidFill>
                  <a:latin typeface="Arial" panose="020B0604020202020204" pitchFamily="34" charset="0"/>
                  <a:cs typeface="Arial" panose="020B0604020202020204" pitchFamily="34" charset="0"/>
                </a:rPr>
                <a:t>Comparator</a:t>
              </a:r>
            </a:p>
          </p:txBody>
        </p:sp>
      </p:gr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9" name="Content Placeholder 2">
            <a:extLst>
              <a:ext uri="{FF2B5EF4-FFF2-40B4-BE49-F238E27FC236}">
                <a16:creationId xmlns:a16="http://schemas.microsoft.com/office/drawing/2014/main" id="{7D30C522-893A-8696-DC99-B9ED0C0F7CD3}"/>
              </a:ext>
            </a:extLst>
          </p:cNvPr>
          <p:cNvSpPr>
            <a:spLocks noGrp="1" noChangeArrowheads="1"/>
          </p:cNvSpPr>
          <p:nvPr>
            <p:ph idx="1"/>
          </p:nvPr>
        </p:nvSpPr>
        <p:spPr>
          <a:xfrm>
            <a:off x="533400" y="533400"/>
            <a:ext cx="8229600" cy="5638800"/>
          </a:xfrm>
        </p:spPr>
        <p:txBody>
          <a:bodyPr>
            <a:normAutofit/>
          </a:bodyPr>
          <a:lstStyle/>
          <a:p>
            <a:pPr marL="0" indent="0">
              <a:lnSpc>
                <a:spcPct val="150000"/>
              </a:lnSpc>
              <a:buNone/>
            </a:pPr>
            <a:r>
              <a:rPr lang="en-US" altLang="en-US" sz="2400" dirty="0">
                <a:latin typeface="Arial" panose="020B0604020202020204" pitchFamily="34" charset="0"/>
                <a:cs typeface="Arial" panose="020B0604020202020204" pitchFamily="34" charset="0"/>
              </a:rPr>
              <a:t>Analytic frameworks are drafted with the purpose of clarifying complex questions and will need iterative revisions through the topic refinement process</a:t>
            </a:r>
            <a:endParaRPr lang="en-GB" sz="2400" dirty="0">
              <a:latin typeface="Arial" panose="020B0604020202020204" pitchFamily="34" charset="0"/>
              <a:cs typeface="Arial" panose="020B0604020202020204" pitchFamily="34" charset="0"/>
            </a:endParaRPr>
          </a:p>
          <a:p>
            <a:pPr marL="0" indent="0" eaLnBrk="1" hangingPunct="1">
              <a:lnSpc>
                <a:spcPct val="150000"/>
              </a:lnSpc>
              <a:buNone/>
            </a:pPr>
            <a:r>
              <a:rPr lang="en-US" altLang="en-US" sz="2400" dirty="0">
                <a:latin typeface="Arial" panose="020B0604020202020204" pitchFamily="34" charset="0"/>
                <a:cs typeface="Arial" panose="020B0604020202020204" pitchFamily="34" charset="0"/>
              </a:rPr>
              <a:t>In your analytic framework</a:t>
            </a:r>
          </a:p>
          <a:p>
            <a:pPr eaLnBrk="1" hangingPunct="1">
              <a:lnSpc>
                <a:spcPct val="150000"/>
              </a:lnSpc>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Clearly identify the </a:t>
            </a:r>
            <a:r>
              <a:rPr lang="en-US" altLang="en-US" sz="2400" b="1" dirty="0">
                <a:latin typeface="Arial" panose="020B0604020202020204" pitchFamily="34" charset="0"/>
                <a:cs typeface="Arial" panose="020B0604020202020204" pitchFamily="34" charset="0"/>
              </a:rPr>
              <a:t>PICOTS</a:t>
            </a:r>
            <a:r>
              <a:rPr lang="en-US" altLang="en-US" sz="2400" dirty="0">
                <a:latin typeface="Arial" panose="020B0604020202020204" pitchFamily="34" charset="0"/>
                <a:cs typeface="Arial" panose="020B0604020202020204" pitchFamily="34" charset="0"/>
              </a:rPr>
              <a:t>;</a:t>
            </a:r>
          </a:p>
          <a:p>
            <a:pPr>
              <a:lnSpc>
                <a:spcPct val="150000"/>
              </a:lnSpc>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Define all key questions clearly;</a:t>
            </a:r>
          </a:p>
          <a:p>
            <a:pPr eaLnBrk="1" hangingPunct="1">
              <a:lnSpc>
                <a:spcPct val="150000"/>
              </a:lnSpc>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Provide all contextual information about modifiers and mediators;</a:t>
            </a: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6FE3838-453F-98C3-87F6-46BFDF5EBD7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9E089533-FAF4-9CB9-96DB-B653BC3A8035}"/>
              </a:ext>
            </a:extLst>
          </p:cNvPr>
          <p:cNvSpPr txBox="1"/>
          <p:nvPr/>
        </p:nvSpPr>
        <p:spPr>
          <a:xfrm>
            <a:off x="0" y="0"/>
            <a:ext cx="9144000" cy="954107"/>
          </a:xfrm>
          <a:prstGeom prst="rect">
            <a:avLst/>
          </a:prstGeom>
          <a:solidFill>
            <a:schemeClr val="bg1">
              <a:lumMod val="85000"/>
            </a:schemeClr>
          </a:solidFill>
        </p:spPr>
        <p:txBody>
          <a:bodyPr wrap="square" rtlCol="0">
            <a:spAutoFit/>
          </a:bodyPr>
          <a:lstStyle/>
          <a:p>
            <a:pPr algn="ctr"/>
            <a:endParaRPr lang="en-GB" sz="2800" b="1" dirty="0">
              <a:solidFill>
                <a:srgbClr val="0000FF"/>
              </a:solidFill>
              <a:latin typeface="Arial" panose="020B0604020202020204" pitchFamily="34" charset="0"/>
              <a:cs typeface="Arial" panose="020B0604020202020204" pitchFamily="34" charset="0"/>
            </a:endParaRPr>
          </a:p>
          <a:p>
            <a:pPr algn="ctr"/>
            <a:r>
              <a:rPr lang="en-US" sz="2800" b="1" dirty="0">
                <a:solidFill>
                  <a:srgbClr val="0000FF"/>
                </a:solidFill>
                <a:latin typeface="Arial" panose="020B0604020202020204" pitchFamily="34" charset="0"/>
                <a:cs typeface="Arial" panose="020B0604020202020204" pitchFamily="34" charset="0"/>
              </a:rPr>
              <a:t>PICOTS</a:t>
            </a:r>
            <a:r>
              <a:rPr lang="en-US" sz="2800" dirty="0">
                <a:solidFill>
                  <a:srgbClr val="0000FF"/>
                </a:solidFill>
                <a:latin typeface="Arial" panose="020B0604020202020204" pitchFamily="34" charset="0"/>
                <a:cs typeface="Arial" panose="020B0604020202020204" pitchFamily="34" charset="0"/>
              </a:rPr>
              <a:t> …..</a:t>
            </a:r>
            <a:endParaRPr lang="en-GB" sz="2800" b="1" dirty="0">
              <a:solidFill>
                <a:srgbClr val="0000FF"/>
              </a:solidFill>
              <a:latin typeface="Arial" panose="020B0604020202020204" pitchFamily="34" charset="0"/>
              <a:cs typeface="Arial" panose="020B0604020202020204" pitchFamily="34" charset="0"/>
            </a:endParaRPr>
          </a:p>
        </p:txBody>
      </p:sp>
      <p:sp>
        <p:nvSpPr>
          <p:cNvPr id="4" name="Content Placeholder 2">
            <a:extLst>
              <a:ext uri="{FF2B5EF4-FFF2-40B4-BE49-F238E27FC236}">
                <a16:creationId xmlns:a16="http://schemas.microsoft.com/office/drawing/2014/main" id="{0FC63440-576B-5DA8-AE2C-02DA35451A4A}"/>
              </a:ext>
            </a:extLst>
          </p:cNvPr>
          <p:cNvSpPr txBox="1">
            <a:spLocks/>
          </p:cNvSpPr>
          <p:nvPr/>
        </p:nvSpPr>
        <p:spPr>
          <a:xfrm>
            <a:off x="228600" y="878067"/>
            <a:ext cx="8763000" cy="526297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b="1" dirty="0">
                <a:latin typeface="Arial" panose="020B0604020202020204" pitchFamily="34" charset="0"/>
                <a:cs typeface="Arial" panose="020B0604020202020204" pitchFamily="34" charset="0"/>
              </a:rPr>
              <a:t>Population (subject): </a:t>
            </a:r>
            <a:r>
              <a:rPr lang="en-GB" sz="2400" dirty="0">
                <a:latin typeface="Arial" panose="020B0604020202020204" pitchFamily="34" charset="0"/>
                <a:cs typeface="Arial" panose="020B0604020202020204" pitchFamily="34" charset="0"/>
              </a:rPr>
              <a:t>Observational or experimental units (e.g., individuals, plots or farms, etc). In the medical field this </a:t>
            </a:r>
            <a:r>
              <a:rPr lang="en-US" altLang="en-US" sz="2400" dirty="0">
                <a:latin typeface="Arial" panose="020B0604020202020204" pitchFamily="34" charset="0"/>
                <a:cs typeface="Arial" panose="020B0604020202020204" pitchFamily="34" charset="0"/>
              </a:rPr>
              <a:t>may include patient characteristics, such as age, gender, disease stage, etc.</a:t>
            </a:r>
            <a:endParaRPr lang="en-GB" sz="2400" dirty="0">
              <a:latin typeface="Arial" panose="020B0604020202020204" pitchFamily="34" charset="0"/>
              <a:cs typeface="Arial" panose="020B0604020202020204" pitchFamily="34" charset="0"/>
            </a:endParaRPr>
          </a:p>
          <a:p>
            <a:pPr marL="0" lvl="0" indent="0">
              <a:buNone/>
            </a:pPr>
            <a:r>
              <a:rPr lang="en-GB" sz="2400" b="1" dirty="0">
                <a:latin typeface="Arial" panose="020B0604020202020204" pitchFamily="34" charset="0"/>
                <a:cs typeface="Arial" panose="020B0604020202020204" pitchFamily="34" charset="0"/>
              </a:rPr>
              <a:t>Intervention: </a:t>
            </a:r>
            <a:r>
              <a:rPr lang="en-GB" sz="2400" dirty="0">
                <a:latin typeface="Arial" panose="020B0604020202020204" pitchFamily="34" charset="0"/>
                <a:cs typeface="Arial" panose="020B0604020202020204" pitchFamily="34" charset="0"/>
              </a:rPr>
              <a:t>the treatment(s), e.g., medication</a:t>
            </a:r>
            <a:endParaRPr lang="en-GB" sz="2400" dirty="0">
              <a:solidFill>
                <a:srgbClr val="FF0000"/>
              </a:solidFill>
              <a:latin typeface="Arial" panose="020B0604020202020204" pitchFamily="34" charset="0"/>
              <a:cs typeface="Arial" panose="020B0604020202020204" pitchFamily="34" charset="0"/>
            </a:endParaRPr>
          </a:p>
          <a:p>
            <a:pPr marL="0" lvl="0" indent="0">
              <a:buNone/>
            </a:pPr>
            <a:r>
              <a:rPr lang="en-GB" sz="2400" b="1" dirty="0">
                <a:latin typeface="Arial" panose="020B0604020202020204" pitchFamily="34" charset="0"/>
                <a:cs typeface="Arial" panose="020B0604020202020204" pitchFamily="34" charset="0"/>
              </a:rPr>
              <a:t>Comparator: </a:t>
            </a:r>
            <a:r>
              <a:rPr lang="en-GB" sz="2400" dirty="0">
                <a:latin typeface="Arial" panose="020B0604020202020204" pitchFamily="34" charset="0"/>
                <a:cs typeface="Arial" panose="020B0604020202020204" pitchFamily="34" charset="0"/>
              </a:rPr>
              <a:t>Controls (e.g., individuals, plots, farms, etc. without intervention). Before-after time-series comparison on site, e.g. measurement of the 1</a:t>
            </a:r>
            <a:r>
              <a:rPr lang="en-GB" sz="2400" baseline="30000" dirty="0">
                <a:latin typeface="Arial" panose="020B0604020202020204" pitchFamily="34" charset="0"/>
                <a:cs typeface="Arial" panose="020B0604020202020204" pitchFamily="34" charset="0"/>
              </a:rPr>
              <a:t>st</a:t>
            </a:r>
            <a:r>
              <a:rPr lang="en-GB" sz="2400" dirty="0">
                <a:latin typeface="Arial" panose="020B0604020202020204" pitchFamily="34" charset="0"/>
                <a:cs typeface="Arial" panose="020B0604020202020204" pitchFamily="34" charset="0"/>
              </a:rPr>
              <a:t> and the final year to be considered as the control.</a:t>
            </a:r>
          </a:p>
          <a:p>
            <a:pPr marL="0" lvl="0" indent="0">
              <a:buNone/>
            </a:pPr>
            <a:r>
              <a:rPr lang="en-GB" sz="2400" b="1" dirty="0">
                <a:latin typeface="Arial" panose="020B0604020202020204" pitchFamily="34" charset="0"/>
                <a:cs typeface="Arial" panose="020B0604020202020204" pitchFamily="34" charset="0"/>
              </a:rPr>
              <a:t>Outcome: </a:t>
            </a:r>
            <a:r>
              <a:rPr lang="en-GB" sz="2400" dirty="0">
                <a:latin typeface="Arial" panose="020B0604020202020204" pitchFamily="34" charset="0"/>
                <a:cs typeface="Arial" panose="020B0604020202020204" pitchFamily="34" charset="0"/>
              </a:rPr>
              <a:t>Positive, negative, or neutral effects on </a:t>
            </a:r>
            <a:r>
              <a:rPr lang="en-GB" sz="2400" u="sng" dirty="0">
                <a:latin typeface="Arial" panose="020B0604020202020204" pitchFamily="34" charset="0"/>
                <a:cs typeface="Arial" panose="020B0604020202020204" pitchFamily="34" charset="0"/>
              </a:rPr>
              <a:t>indicators</a:t>
            </a:r>
            <a:r>
              <a:rPr lang="en-GB" sz="2400" dirty="0">
                <a:latin typeface="Arial" panose="020B0604020202020204" pitchFamily="34" charset="0"/>
                <a:cs typeface="Arial" panose="020B0604020202020204" pitchFamily="34" charset="0"/>
              </a:rPr>
              <a:t> </a:t>
            </a:r>
          </a:p>
          <a:p>
            <a:pPr marL="0" lvl="0" indent="0">
              <a:buNone/>
            </a:pPr>
            <a:r>
              <a:rPr lang="en-GB" sz="2400" b="1" dirty="0">
                <a:latin typeface="Arial" panose="020B0604020202020204" pitchFamily="34" charset="0"/>
                <a:cs typeface="Arial" panose="020B0604020202020204" pitchFamily="34" charset="0"/>
              </a:rPr>
              <a:t>Timing</a:t>
            </a:r>
            <a:r>
              <a:rPr lang="en-GB" sz="2400" dirty="0">
                <a:latin typeface="Arial" panose="020B0604020202020204" pitchFamily="34" charset="0"/>
                <a:cs typeface="Arial" panose="020B0604020202020204" pitchFamily="34" charset="0"/>
              </a:rPr>
              <a:t>: timing of intervention, </a:t>
            </a:r>
            <a:r>
              <a:rPr lang="en-US" altLang="en-US" sz="2400" dirty="0">
                <a:latin typeface="Arial" panose="020B0604020202020204" pitchFamily="34" charset="0"/>
                <a:cs typeface="Arial" panose="020B0604020202020204" pitchFamily="34" charset="0"/>
              </a:rPr>
              <a:t>short-term vs long-term</a:t>
            </a:r>
            <a:endParaRPr lang="en-GB" sz="2400" dirty="0">
              <a:latin typeface="Arial" panose="020B0604020202020204" pitchFamily="34" charset="0"/>
              <a:cs typeface="Arial" panose="020B0604020202020204" pitchFamily="34" charset="0"/>
            </a:endParaRPr>
          </a:p>
          <a:p>
            <a:pPr marL="0" lvl="0" indent="0">
              <a:buNone/>
            </a:pPr>
            <a:r>
              <a:rPr lang="en-GB" sz="2400" b="1" dirty="0">
                <a:latin typeface="Arial" panose="020B0604020202020204" pitchFamily="34" charset="0"/>
                <a:cs typeface="Arial" panose="020B0604020202020204" pitchFamily="34" charset="0"/>
              </a:rPr>
              <a:t>Setting</a:t>
            </a:r>
            <a:r>
              <a:rPr lang="en-GB" sz="2400" dirty="0">
                <a:latin typeface="Arial" panose="020B0604020202020204" pitchFamily="34" charset="0"/>
                <a:cs typeface="Arial" panose="020B0604020202020204" pitchFamily="34" charset="0"/>
              </a:rPr>
              <a:t>: </a:t>
            </a:r>
            <a:r>
              <a:rPr lang="en-US" altLang="en-US" sz="2400" dirty="0">
                <a:latin typeface="Arial" panose="020B0604020202020204" pitchFamily="34" charset="0"/>
                <a:cs typeface="Arial" panose="020B0604020202020204" pitchFamily="34" charset="0"/>
              </a:rPr>
              <a:t>various settings, e.g., inpatient vs outpatient,  on-station vs on-farm</a:t>
            </a:r>
            <a:endParaRPr lang="en-DE"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4617589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CD8520B-A2BF-1F9B-98AB-756F2C73ED86}"/>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5EA9CF88-37E5-EC06-82FB-ACDA9D73AE86}"/>
              </a:ext>
            </a:extLst>
          </p:cNvPr>
          <p:cNvSpPr txBox="1">
            <a:spLocks/>
          </p:cNvSpPr>
          <p:nvPr/>
        </p:nvSpPr>
        <p:spPr>
          <a:xfrm>
            <a:off x="0" y="0"/>
            <a:ext cx="9144000" cy="1143000"/>
          </a:xfrm>
          <a:prstGeom prst="rect">
            <a:avLst/>
          </a:prstGeom>
          <a:solidFill>
            <a:schemeClr val="bg1">
              <a:lumMod val="85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latin typeface="Arial" panose="020B0604020202020204" pitchFamily="34" charset="0"/>
                <a:cs typeface="Arial" panose="020B0604020202020204" pitchFamily="34" charset="0"/>
              </a:rPr>
              <a:t>Examples of indicators in natural resource management (NRM)</a:t>
            </a:r>
          </a:p>
        </p:txBody>
      </p:sp>
      <p:sp>
        <p:nvSpPr>
          <p:cNvPr id="2" name="Content Placeholder 2">
            <a:extLst>
              <a:ext uri="{FF2B5EF4-FFF2-40B4-BE49-F238E27FC236}">
                <a16:creationId xmlns:a16="http://schemas.microsoft.com/office/drawing/2014/main" id="{394651CE-3365-ABCA-638C-A8D19F635FFD}"/>
              </a:ext>
            </a:extLst>
          </p:cNvPr>
          <p:cNvSpPr txBox="1">
            <a:spLocks/>
          </p:cNvSpPr>
          <p:nvPr/>
        </p:nvSpPr>
        <p:spPr>
          <a:xfrm>
            <a:off x="609600" y="1143000"/>
            <a:ext cx="3962400" cy="46166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b="1" dirty="0"/>
              <a:t>Indicators of change</a:t>
            </a:r>
            <a:endParaRPr lang="en-US" sz="2400" dirty="0"/>
          </a:p>
        </p:txBody>
      </p:sp>
      <p:sp>
        <p:nvSpPr>
          <p:cNvPr id="3" name="Content Placeholder 2">
            <a:extLst>
              <a:ext uri="{FF2B5EF4-FFF2-40B4-BE49-F238E27FC236}">
                <a16:creationId xmlns:a16="http://schemas.microsoft.com/office/drawing/2014/main" id="{397347EC-AD13-6689-BEE3-2DFD6874E488}"/>
              </a:ext>
            </a:extLst>
          </p:cNvPr>
          <p:cNvSpPr txBox="1">
            <a:spLocks/>
          </p:cNvSpPr>
          <p:nvPr/>
        </p:nvSpPr>
        <p:spPr>
          <a:xfrm>
            <a:off x="4724400" y="1143000"/>
            <a:ext cx="4343400" cy="46166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b="1" dirty="0"/>
              <a:t>Indicators of direction of change</a:t>
            </a:r>
            <a:endParaRPr lang="en-US" sz="2400" dirty="0"/>
          </a:p>
        </p:txBody>
      </p:sp>
      <p:grpSp>
        <p:nvGrpSpPr>
          <p:cNvPr id="6" name="Group 5">
            <a:extLst>
              <a:ext uri="{FF2B5EF4-FFF2-40B4-BE49-F238E27FC236}">
                <a16:creationId xmlns:a16="http://schemas.microsoft.com/office/drawing/2014/main" id="{3AAB75E9-7A60-96B9-298B-CB0ED939304B}"/>
              </a:ext>
            </a:extLst>
          </p:cNvPr>
          <p:cNvGrpSpPr/>
          <p:nvPr/>
        </p:nvGrpSpPr>
        <p:grpSpPr>
          <a:xfrm>
            <a:off x="609600" y="1713940"/>
            <a:ext cx="7924800" cy="1791260"/>
            <a:chOff x="609600" y="1611171"/>
            <a:chExt cx="7924800" cy="1791260"/>
          </a:xfrm>
        </p:grpSpPr>
        <p:sp>
          <p:nvSpPr>
            <p:cNvPr id="7" name="Content Placeholder 2">
              <a:extLst>
                <a:ext uri="{FF2B5EF4-FFF2-40B4-BE49-F238E27FC236}">
                  <a16:creationId xmlns:a16="http://schemas.microsoft.com/office/drawing/2014/main" id="{5A802CBB-AB87-DE33-9FD4-DE8631C3D0B7}"/>
                </a:ext>
              </a:extLst>
            </p:cNvPr>
            <p:cNvSpPr txBox="1">
              <a:spLocks/>
            </p:cNvSpPr>
            <p:nvPr/>
          </p:nvSpPr>
          <p:spPr>
            <a:xfrm>
              <a:off x="4572000" y="1611171"/>
              <a:ext cx="3962400" cy="9048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lang="en-GB" sz="2400" dirty="0"/>
            </a:p>
            <a:p>
              <a:pPr>
                <a:buFont typeface="Calibri" panose="020F0502020204030204" pitchFamily="34" charset="0"/>
                <a:buChar char="→"/>
              </a:pPr>
              <a:r>
                <a:rPr lang="en-GB" sz="2400" dirty="0"/>
                <a:t>Net primary productivity</a:t>
              </a:r>
            </a:p>
          </p:txBody>
        </p:sp>
        <p:grpSp>
          <p:nvGrpSpPr>
            <p:cNvPr id="8" name="Group 7">
              <a:extLst>
                <a:ext uri="{FF2B5EF4-FFF2-40B4-BE49-F238E27FC236}">
                  <a16:creationId xmlns:a16="http://schemas.microsoft.com/office/drawing/2014/main" id="{6A334126-3174-D2D3-3B06-9BCE15C8E498}"/>
                </a:ext>
              </a:extLst>
            </p:cNvPr>
            <p:cNvGrpSpPr/>
            <p:nvPr/>
          </p:nvGrpSpPr>
          <p:grpSpPr>
            <a:xfrm>
              <a:off x="609600" y="1611171"/>
              <a:ext cx="7772400" cy="1791260"/>
              <a:chOff x="609600" y="1611171"/>
              <a:chExt cx="7772400" cy="1791260"/>
            </a:xfrm>
          </p:grpSpPr>
          <p:sp>
            <p:nvSpPr>
              <p:cNvPr id="9" name="Content Placeholder 2">
                <a:extLst>
                  <a:ext uri="{FF2B5EF4-FFF2-40B4-BE49-F238E27FC236}">
                    <a16:creationId xmlns:a16="http://schemas.microsoft.com/office/drawing/2014/main" id="{E62881DF-723E-53F5-9A44-6279A6376EA9}"/>
                  </a:ext>
                </a:extLst>
              </p:cNvPr>
              <p:cNvSpPr txBox="1">
                <a:spLocks/>
              </p:cNvSpPr>
              <p:nvPr/>
            </p:nvSpPr>
            <p:spPr>
              <a:xfrm>
                <a:off x="609600" y="1611171"/>
                <a:ext cx="3962400" cy="179126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dirty="0"/>
                  <a:t>Productivity</a:t>
                </a:r>
              </a:p>
              <a:p>
                <a:pPr marL="0" indent="0">
                  <a:buNone/>
                </a:pPr>
                <a:r>
                  <a:rPr lang="en-GB" sz="2400" dirty="0"/>
                  <a:t>-Crop yield</a:t>
                </a:r>
              </a:p>
              <a:p>
                <a:pPr marL="0" indent="0">
                  <a:buNone/>
                </a:pPr>
                <a:r>
                  <a:rPr lang="en-GB" sz="2400" dirty="0"/>
                  <a:t>-Fodder yield</a:t>
                </a:r>
              </a:p>
              <a:p>
                <a:pPr marL="0" indent="0">
                  <a:buNone/>
                </a:pPr>
                <a:r>
                  <a:rPr lang="en-GB" sz="2400" dirty="0"/>
                  <a:t>- Dry matter</a:t>
                </a:r>
                <a:endParaRPr lang="en-US" sz="2400" dirty="0"/>
              </a:p>
            </p:txBody>
          </p:sp>
          <p:cxnSp>
            <p:nvCxnSpPr>
              <p:cNvPr id="10" name="Straight Connector 9">
                <a:extLst>
                  <a:ext uri="{FF2B5EF4-FFF2-40B4-BE49-F238E27FC236}">
                    <a16:creationId xmlns:a16="http://schemas.microsoft.com/office/drawing/2014/main" id="{C8EBB018-7BC3-8EB8-0A91-EB380EA6250D}"/>
                  </a:ext>
                </a:extLst>
              </p:cNvPr>
              <p:cNvCxnSpPr/>
              <p:nvPr/>
            </p:nvCxnSpPr>
            <p:spPr>
              <a:xfrm>
                <a:off x="609600" y="2057400"/>
                <a:ext cx="7772400" cy="0"/>
              </a:xfrm>
              <a:prstGeom prst="line">
                <a:avLst/>
              </a:prstGeom>
            </p:spPr>
            <p:style>
              <a:lnRef idx="2">
                <a:schemeClr val="accent3"/>
              </a:lnRef>
              <a:fillRef idx="0">
                <a:schemeClr val="accent3"/>
              </a:fillRef>
              <a:effectRef idx="1">
                <a:schemeClr val="accent3"/>
              </a:effectRef>
              <a:fontRef idx="minor">
                <a:schemeClr val="tx1"/>
              </a:fontRef>
            </p:style>
          </p:cxnSp>
        </p:grpSp>
      </p:grpSp>
      <p:grpSp>
        <p:nvGrpSpPr>
          <p:cNvPr id="11" name="Group 10">
            <a:extLst>
              <a:ext uri="{FF2B5EF4-FFF2-40B4-BE49-F238E27FC236}">
                <a16:creationId xmlns:a16="http://schemas.microsoft.com/office/drawing/2014/main" id="{31E8A280-4573-0245-8F9E-5D9CC0D60B90}"/>
              </a:ext>
            </a:extLst>
          </p:cNvPr>
          <p:cNvGrpSpPr/>
          <p:nvPr/>
        </p:nvGrpSpPr>
        <p:grpSpPr>
          <a:xfrm>
            <a:off x="495300" y="3810000"/>
            <a:ext cx="8458200" cy="2234458"/>
            <a:chOff x="609600" y="3429000"/>
            <a:chExt cx="7924800" cy="2234458"/>
          </a:xfrm>
        </p:grpSpPr>
        <p:sp>
          <p:nvSpPr>
            <p:cNvPr id="12" name="Content Placeholder 2">
              <a:extLst>
                <a:ext uri="{FF2B5EF4-FFF2-40B4-BE49-F238E27FC236}">
                  <a16:creationId xmlns:a16="http://schemas.microsoft.com/office/drawing/2014/main" id="{24CCC677-0819-2B62-69AB-F897D7CCF7BD}"/>
                </a:ext>
              </a:extLst>
            </p:cNvPr>
            <p:cNvSpPr txBox="1">
              <a:spLocks/>
            </p:cNvSpPr>
            <p:nvPr/>
          </p:nvSpPr>
          <p:spPr>
            <a:xfrm>
              <a:off x="4572000" y="3429000"/>
              <a:ext cx="3962400" cy="223445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FontTx/>
                <a:buChar char="-"/>
              </a:pPr>
              <a:endParaRPr lang="en-GB" sz="2400" dirty="0"/>
            </a:p>
            <a:p>
              <a:pPr lvl="0">
                <a:buFont typeface="Calibri" panose="020F0502020204030204" pitchFamily="34" charset="0"/>
                <a:buChar char="→"/>
              </a:pPr>
              <a:r>
                <a:rPr lang="en-GB" sz="2400" dirty="0"/>
                <a:t>Carbon sequestration rate</a:t>
              </a:r>
            </a:p>
            <a:p>
              <a:pPr lvl="0">
                <a:buFont typeface="Calibri" panose="020F0502020204030204" pitchFamily="34" charset="0"/>
                <a:buChar char="→"/>
              </a:pPr>
              <a:r>
                <a:rPr lang="en-GB" sz="2400" dirty="0"/>
                <a:t>Compaction</a:t>
              </a:r>
            </a:p>
            <a:p>
              <a:pPr lvl="0">
                <a:buFont typeface="Calibri" panose="020F0502020204030204" pitchFamily="34" charset="0"/>
                <a:buChar char="→"/>
              </a:pPr>
              <a:r>
                <a:rPr lang="en-GB" sz="2400" dirty="0"/>
                <a:t>Aggregate stability</a:t>
              </a:r>
              <a:endParaRPr lang="en-US" sz="2400" dirty="0"/>
            </a:p>
            <a:p>
              <a:pPr lvl="0">
                <a:buFont typeface="Calibri" panose="020F0502020204030204" pitchFamily="34" charset="0"/>
                <a:buChar char="→"/>
              </a:pPr>
              <a:r>
                <a:rPr lang="en-US" sz="2400" dirty="0"/>
                <a:t>Nutrient stocks</a:t>
              </a:r>
              <a:endParaRPr lang="en-GB" sz="2400" dirty="0"/>
            </a:p>
          </p:txBody>
        </p:sp>
        <p:grpSp>
          <p:nvGrpSpPr>
            <p:cNvPr id="13" name="Group 12">
              <a:extLst>
                <a:ext uri="{FF2B5EF4-FFF2-40B4-BE49-F238E27FC236}">
                  <a16:creationId xmlns:a16="http://schemas.microsoft.com/office/drawing/2014/main" id="{BDF1261A-45F5-7DCB-9633-5D7D704F75BF}"/>
                </a:ext>
              </a:extLst>
            </p:cNvPr>
            <p:cNvGrpSpPr/>
            <p:nvPr/>
          </p:nvGrpSpPr>
          <p:grpSpPr>
            <a:xfrm>
              <a:off x="609600" y="3429000"/>
              <a:ext cx="7772400" cy="2234458"/>
              <a:chOff x="609600" y="3429000"/>
              <a:chExt cx="7772400" cy="2234458"/>
            </a:xfrm>
          </p:grpSpPr>
          <p:sp>
            <p:nvSpPr>
              <p:cNvPr id="14" name="Content Placeholder 2">
                <a:extLst>
                  <a:ext uri="{FF2B5EF4-FFF2-40B4-BE49-F238E27FC236}">
                    <a16:creationId xmlns:a16="http://schemas.microsoft.com/office/drawing/2014/main" id="{FA5C8026-F5DC-F509-1F38-2DF1341F990B}"/>
                  </a:ext>
                </a:extLst>
              </p:cNvPr>
              <p:cNvSpPr txBox="1">
                <a:spLocks/>
              </p:cNvSpPr>
              <p:nvPr/>
            </p:nvSpPr>
            <p:spPr>
              <a:xfrm>
                <a:off x="609600" y="3429000"/>
                <a:ext cx="3962400" cy="223445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dirty="0"/>
                  <a:t>Changes in soil health</a:t>
                </a:r>
              </a:p>
              <a:p>
                <a:pPr marL="0" indent="0">
                  <a:buNone/>
                </a:pPr>
                <a:r>
                  <a:rPr lang="en-US" sz="2400" dirty="0"/>
                  <a:t>-Soil organic carbon</a:t>
                </a:r>
              </a:p>
              <a:p>
                <a:pPr marL="0" indent="0">
                  <a:buNone/>
                </a:pPr>
                <a:r>
                  <a:rPr lang="en-US" sz="2400" dirty="0"/>
                  <a:t>-Soil pH</a:t>
                </a:r>
              </a:p>
              <a:p>
                <a:pPr marL="0" indent="0">
                  <a:buNone/>
                </a:pPr>
                <a:r>
                  <a:rPr lang="en-US" sz="2400" dirty="0"/>
                  <a:t>-Bulk density</a:t>
                </a:r>
              </a:p>
              <a:p>
                <a:pPr marL="0" indent="0">
                  <a:buNone/>
                </a:pPr>
                <a:r>
                  <a:rPr lang="en-US" sz="2400" dirty="0"/>
                  <a:t>-Soil nutrients (e.g., total N)</a:t>
                </a:r>
              </a:p>
            </p:txBody>
          </p:sp>
          <p:cxnSp>
            <p:nvCxnSpPr>
              <p:cNvPr id="15" name="Straight Connector 14">
                <a:extLst>
                  <a:ext uri="{FF2B5EF4-FFF2-40B4-BE49-F238E27FC236}">
                    <a16:creationId xmlns:a16="http://schemas.microsoft.com/office/drawing/2014/main" id="{9267A687-4477-194F-CF85-5A42FB383F54}"/>
                  </a:ext>
                </a:extLst>
              </p:cNvPr>
              <p:cNvCxnSpPr/>
              <p:nvPr/>
            </p:nvCxnSpPr>
            <p:spPr>
              <a:xfrm>
                <a:off x="609600" y="3886200"/>
                <a:ext cx="7772400" cy="0"/>
              </a:xfrm>
              <a:prstGeom prst="line">
                <a:avLst/>
              </a:prstGeom>
            </p:spPr>
            <p:style>
              <a:lnRef idx="2">
                <a:schemeClr val="accent3"/>
              </a:lnRef>
              <a:fillRef idx="0">
                <a:schemeClr val="accent3"/>
              </a:fillRef>
              <a:effectRef idx="1">
                <a:schemeClr val="accent3"/>
              </a:effectRef>
              <a:fontRef idx="minor">
                <a:schemeClr val="tx1"/>
              </a:fontRef>
            </p:style>
          </p:cxnSp>
        </p:grpSp>
      </p:grpSp>
    </p:spTree>
    <p:extLst>
      <p:ext uri="{BB962C8B-B14F-4D97-AF65-F5344CB8AC3E}">
        <p14:creationId xmlns:p14="http://schemas.microsoft.com/office/powerpoint/2010/main" val="32751678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1C6512-3C7D-621B-3E91-BDFE30950518}"/>
              </a:ext>
            </a:extLst>
          </p:cNvPr>
          <p:cNvSpPr txBox="1">
            <a:spLocks/>
          </p:cNvSpPr>
          <p:nvPr/>
        </p:nvSpPr>
        <p:spPr>
          <a:xfrm>
            <a:off x="0" y="0"/>
            <a:ext cx="9144000" cy="1143000"/>
          </a:xfrm>
          <a:prstGeom prst="rect">
            <a:avLst/>
          </a:prstGeom>
          <a:solidFill>
            <a:schemeClr val="bg1">
              <a:lumMod val="85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a:effectLst>
                  <a:outerShdw blurRad="38100" dist="38100" dir="2700000" algn="tl">
                    <a:srgbClr val="000000">
                      <a:alpha val="43137"/>
                    </a:srgbClr>
                  </a:outerShdw>
                </a:effectLst>
                <a:latin typeface="Arial" panose="020B0604020202020204" pitchFamily="34" charset="0"/>
                <a:cs typeface="Arial" panose="020B0604020202020204" pitchFamily="34" charset="0"/>
              </a:rPr>
              <a:t>Examples of indicators…</a:t>
            </a:r>
            <a:endPar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B8D67F12-B606-2EB4-36BA-E6020C7B115E}"/>
              </a:ext>
            </a:extLst>
          </p:cNvPr>
          <p:cNvSpPr txBox="1">
            <a:spLocks/>
          </p:cNvSpPr>
          <p:nvPr/>
        </p:nvSpPr>
        <p:spPr>
          <a:xfrm>
            <a:off x="609600" y="1143000"/>
            <a:ext cx="3962400" cy="46166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b="1" dirty="0"/>
              <a:t>Indicators of change</a:t>
            </a:r>
            <a:endParaRPr lang="en-US" sz="2400" dirty="0"/>
          </a:p>
        </p:txBody>
      </p:sp>
      <p:sp>
        <p:nvSpPr>
          <p:cNvPr id="4" name="Content Placeholder 2">
            <a:extLst>
              <a:ext uri="{FF2B5EF4-FFF2-40B4-BE49-F238E27FC236}">
                <a16:creationId xmlns:a16="http://schemas.microsoft.com/office/drawing/2014/main" id="{4A76A40D-A6C9-8B3C-66D3-28377939E6A5}"/>
              </a:ext>
            </a:extLst>
          </p:cNvPr>
          <p:cNvSpPr txBox="1">
            <a:spLocks/>
          </p:cNvSpPr>
          <p:nvPr/>
        </p:nvSpPr>
        <p:spPr>
          <a:xfrm>
            <a:off x="4724400" y="1143000"/>
            <a:ext cx="4343400" cy="461665"/>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b="1" dirty="0"/>
              <a:t>Indicators of direction of change</a:t>
            </a:r>
            <a:endParaRPr lang="en-US" sz="2400" dirty="0"/>
          </a:p>
        </p:txBody>
      </p:sp>
      <p:grpSp>
        <p:nvGrpSpPr>
          <p:cNvPr id="5" name="Group 4">
            <a:extLst>
              <a:ext uri="{FF2B5EF4-FFF2-40B4-BE49-F238E27FC236}">
                <a16:creationId xmlns:a16="http://schemas.microsoft.com/office/drawing/2014/main" id="{2EF77718-469F-0C3C-E4C6-7318C78BD732}"/>
              </a:ext>
            </a:extLst>
          </p:cNvPr>
          <p:cNvGrpSpPr/>
          <p:nvPr/>
        </p:nvGrpSpPr>
        <p:grpSpPr>
          <a:xfrm>
            <a:off x="609600" y="1713940"/>
            <a:ext cx="7924800" cy="1791260"/>
            <a:chOff x="609600" y="1611171"/>
            <a:chExt cx="7924800" cy="1791260"/>
          </a:xfrm>
        </p:grpSpPr>
        <p:sp>
          <p:nvSpPr>
            <p:cNvPr id="6" name="Content Placeholder 2">
              <a:extLst>
                <a:ext uri="{FF2B5EF4-FFF2-40B4-BE49-F238E27FC236}">
                  <a16:creationId xmlns:a16="http://schemas.microsoft.com/office/drawing/2014/main" id="{D2BB6B09-98FE-C747-887C-ACDD24E259CF}"/>
                </a:ext>
              </a:extLst>
            </p:cNvPr>
            <p:cNvSpPr txBox="1">
              <a:spLocks/>
            </p:cNvSpPr>
            <p:nvPr/>
          </p:nvSpPr>
          <p:spPr>
            <a:xfrm>
              <a:off x="4572000" y="1611171"/>
              <a:ext cx="3962400" cy="179126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endParaRPr lang="en-GB" sz="2400" dirty="0">
                <a:latin typeface="Arial" panose="020B0604020202020204" pitchFamily="34" charset="0"/>
                <a:cs typeface="Arial" panose="020B0604020202020204" pitchFamily="34" charset="0"/>
              </a:endParaRPr>
            </a:p>
            <a:p>
              <a:pPr>
                <a:buFont typeface="Calibri" panose="020F0502020204030204" pitchFamily="34" charset="0"/>
                <a:buChar char="→"/>
              </a:pPr>
              <a:r>
                <a:rPr lang="en-US" sz="2400" dirty="0">
                  <a:latin typeface="Arial" panose="020B0604020202020204" pitchFamily="34" charset="0"/>
                  <a:cs typeface="Arial" panose="020B0604020202020204" pitchFamily="34" charset="0"/>
                </a:rPr>
                <a:t>N</a:t>
              </a:r>
              <a:r>
                <a:rPr lang="en-US" sz="2400" baseline="-25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O, CO</a:t>
              </a:r>
              <a:r>
                <a:rPr lang="en-US" sz="2400" baseline="-25000" dirty="0">
                  <a:latin typeface="Arial" panose="020B0604020202020204" pitchFamily="34" charset="0"/>
                  <a:cs typeface="Arial" panose="020B0604020202020204" pitchFamily="34" charset="0"/>
                </a:rPr>
                <a:t>2</a:t>
              </a:r>
              <a:r>
                <a:rPr lang="en-US" sz="2400" dirty="0">
                  <a:latin typeface="Arial" panose="020B0604020202020204" pitchFamily="34" charset="0"/>
                  <a:cs typeface="Arial" panose="020B0604020202020204" pitchFamily="34" charset="0"/>
                </a:rPr>
                <a:t> fluxes</a:t>
              </a:r>
            </a:p>
            <a:p>
              <a:pPr>
                <a:buFont typeface="Calibri" panose="020F0502020204030204" pitchFamily="34" charset="0"/>
                <a:buChar char="→"/>
              </a:pPr>
              <a:r>
                <a:rPr lang="en-US" sz="2400" dirty="0">
                  <a:latin typeface="Arial" panose="020B0604020202020204" pitchFamily="34" charset="0"/>
                  <a:cs typeface="Arial" panose="020B0604020202020204" pitchFamily="34" charset="0"/>
                </a:rPr>
                <a:t>Soil respiration</a:t>
              </a:r>
            </a:p>
            <a:p>
              <a:pPr>
                <a:buFont typeface="Calibri" panose="020F0502020204030204" pitchFamily="34" charset="0"/>
                <a:buChar char="→"/>
              </a:pPr>
              <a:r>
                <a:rPr lang="en-US" sz="2400" dirty="0">
                  <a:latin typeface="Arial" panose="020B0604020202020204" pitchFamily="34" charset="0"/>
                  <a:cs typeface="Arial" panose="020B0604020202020204" pitchFamily="34" charset="0"/>
                </a:rPr>
                <a:t>Nitrogen loss</a:t>
              </a:r>
            </a:p>
          </p:txBody>
        </p:sp>
        <p:grpSp>
          <p:nvGrpSpPr>
            <p:cNvPr id="7" name="Group 6">
              <a:extLst>
                <a:ext uri="{FF2B5EF4-FFF2-40B4-BE49-F238E27FC236}">
                  <a16:creationId xmlns:a16="http://schemas.microsoft.com/office/drawing/2014/main" id="{2EDBC985-4544-A8D3-1EA9-F30B9D0CF14C}"/>
                </a:ext>
              </a:extLst>
            </p:cNvPr>
            <p:cNvGrpSpPr/>
            <p:nvPr/>
          </p:nvGrpSpPr>
          <p:grpSpPr>
            <a:xfrm>
              <a:off x="609600" y="1611171"/>
              <a:ext cx="7772400" cy="904863"/>
              <a:chOff x="609600" y="1611171"/>
              <a:chExt cx="7772400" cy="904863"/>
            </a:xfrm>
          </p:grpSpPr>
          <p:sp>
            <p:nvSpPr>
              <p:cNvPr id="8" name="Content Placeholder 2">
                <a:extLst>
                  <a:ext uri="{FF2B5EF4-FFF2-40B4-BE49-F238E27FC236}">
                    <a16:creationId xmlns:a16="http://schemas.microsoft.com/office/drawing/2014/main" id="{383385B2-4551-FAE2-D4C0-E0A5EDEAB38E}"/>
                  </a:ext>
                </a:extLst>
              </p:cNvPr>
              <p:cNvSpPr txBox="1">
                <a:spLocks/>
              </p:cNvSpPr>
              <p:nvPr/>
            </p:nvSpPr>
            <p:spPr>
              <a:xfrm>
                <a:off x="609600" y="1611171"/>
                <a:ext cx="3962400" cy="904863"/>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dirty="0">
                    <a:latin typeface="Arial" panose="020B0604020202020204" pitchFamily="34" charset="0"/>
                    <a:cs typeface="Arial" panose="020B0604020202020204" pitchFamily="34" charset="0"/>
                  </a:rPr>
                  <a:t>Environmental quality</a:t>
                </a:r>
              </a:p>
              <a:p>
                <a:pPr marL="0" indent="0">
                  <a:buNone/>
                </a:pPr>
                <a:r>
                  <a:rPr lang="en-GB" sz="2400" dirty="0">
                    <a:latin typeface="Arial" panose="020B0604020202020204" pitchFamily="34" charset="0"/>
                    <a:cs typeface="Arial" panose="020B0604020202020204" pitchFamily="34" charset="0"/>
                  </a:rPr>
                  <a:t>-GHG emissions/reduction</a:t>
                </a:r>
              </a:p>
            </p:txBody>
          </p:sp>
          <p:cxnSp>
            <p:nvCxnSpPr>
              <p:cNvPr id="9" name="Straight Connector 8">
                <a:extLst>
                  <a:ext uri="{FF2B5EF4-FFF2-40B4-BE49-F238E27FC236}">
                    <a16:creationId xmlns:a16="http://schemas.microsoft.com/office/drawing/2014/main" id="{C678C2CD-EA3E-0D22-FE94-5DC7654AEDB6}"/>
                  </a:ext>
                </a:extLst>
              </p:cNvPr>
              <p:cNvCxnSpPr/>
              <p:nvPr/>
            </p:nvCxnSpPr>
            <p:spPr>
              <a:xfrm>
                <a:off x="609600" y="2057400"/>
                <a:ext cx="7772400" cy="0"/>
              </a:xfrm>
              <a:prstGeom prst="line">
                <a:avLst/>
              </a:prstGeom>
            </p:spPr>
            <p:style>
              <a:lnRef idx="2">
                <a:schemeClr val="accent3"/>
              </a:lnRef>
              <a:fillRef idx="0">
                <a:schemeClr val="accent3"/>
              </a:fillRef>
              <a:effectRef idx="1">
                <a:schemeClr val="accent3"/>
              </a:effectRef>
              <a:fontRef idx="minor">
                <a:schemeClr val="tx1"/>
              </a:fontRef>
            </p:style>
          </p:cxnSp>
        </p:grpSp>
      </p:grpSp>
      <p:grpSp>
        <p:nvGrpSpPr>
          <p:cNvPr id="10" name="Group 9">
            <a:extLst>
              <a:ext uri="{FF2B5EF4-FFF2-40B4-BE49-F238E27FC236}">
                <a16:creationId xmlns:a16="http://schemas.microsoft.com/office/drawing/2014/main" id="{B9B284DD-ADBF-3092-4F36-439C2651789F}"/>
              </a:ext>
            </a:extLst>
          </p:cNvPr>
          <p:cNvGrpSpPr/>
          <p:nvPr/>
        </p:nvGrpSpPr>
        <p:grpSpPr>
          <a:xfrm>
            <a:off x="609600" y="4191000"/>
            <a:ext cx="7924800" cy="2234458"/>
            <a:chOff x="609600" y="3429000"/>
            <a:chExt cx="7924800" cy="2234458"/>
          </a:xfrm>
        </p:grpSpPr>
        <p:sp>
          <p:nvSpPr>
            <p:cNvPr id="11" name="Content Placeholder 2">
              <a:extLst>
                <a:ext uri="{FF2B5EF4-FFF2-40B4-BE49-F238E27FC236}">
                  <a16:creationId xmlns:a16="http://schemas.microsoft.com/office/drawing/2014/main" id="{6C700920-4069-97AF-2D9C-54728C5AAFAD}"/>
                </a:ext>
              </a:extLst>
            </p:cNvPr>
            <p:cNvSpPr txBox="1">
              <a:spLocks/>
            </p:cNvSpPr>
            <p:nvPr/>
          </p:nvSpPr>
          <p:spPr>
            <a:xfrm>
              <a:off x="4572000" y="3429000"/>
              <a:ext cx="3962400" cy="1348061"/>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lvl="0">
                <a:buFontTx/>
                <a:buChar char="-"/>
              </a:pPr>
              <a:endParaRPr lang="en-GB" sz="2400" dirty="0">
                <a:latin typeface="Arial" panose="020B0604020202020204" pitchFamily="34" charset="0"/>
                <a:cs typeface="Arial" panose="020B0604020202020204" pitchFamily="34" charset="0"/>
              </a:endParaRPr>
            </a:p>
            <a:p>
              <a:pPr lvl="0">
                <a:buFont typeface="Calibri" panose="020F0502020204030204" pitchFamily="34" charset="0"/>
                <a:buChar char="→"/>
              </a:pPr>
              <a:r>
                <a:rPr lang="en-US" sz="2400" dirty="0">
                  <a:latin typeface="Arial" panose="020B0604020202020204" pitchFamily="34" charset="0"/>
                  <a:cs typeface="Arial" panose="020B0604020202020204" pitchFamily="34" charset="0"/>
                </a:rPr>
                <a:t>Species diversity indices</a:t>
              </a:r>
            </a:p>
            <a:p>
              <a:pPr lvl="0">
                <a:buFont typeface="Calibri" panose="020F0502020204030204" pitchFamily="34" charset="0"/>
                <a:buChar char="→"/>
              </a:pPr>
              <a:r>
                <a:rPr lang="en-US" sz="2400" dirty="0">
                  <a:latin typeface="Arial" panose="020B0604020202020204" pitchFamily="34" charset="0"/>
                  <a:cs typeface="Arial" panose="020B0604020202020204" pitchFamily="34" charset="0"/>
                </a:rPr>
                <a:t>Microbial biomass</a:t>
              </a:r>
            </a:p>
          </p:txBody>
        </p:sp>
        <p:grpSp>
          <p:nvGrpSpPr>
            <p:cNvPr id="12" name="Group 11">
              <a:extLst>
                <a:ext uri="{FF2B5EF4-FFF2-40B4-BE49-F238E27FC236}">
                  <a16:creationId xmlns:a16="http://schemas.microsoft.com/office/drawing/2014/main" id="{4DF894AB-66D6-D720-A557-BA0F53D80D52}"/>
                </a:ext>
              </a:extLst>
            </p:cNvPr>
            <p:cNvGrpSpPr/>
            <p:nvPr/>
          </p:nvGrpSpPr>
          <p:grpSpPr>
            <a:xfrm>
              <a:off x="609600" y="3429000"/>
              <a:ext cx="7772400" cy="2234458"/>
              <a:chOff x="609600" y="3429000"/>
              <a:chExt cx="7772400" cy="2234458"/>
            </a:xfrm>
          </p:grpSpPr>
          <p:sp>
            <p:nvSpPr>
              <p:cNvPr id="13" name="Content Placeholder 2">
                <a:extLst>
                  <a:ext uri="{FF2B5EF4-FFF2-40B4-BE49-F238E27FC236}">
                    <a16:creationId xmlns:a16="http://schemas.microsoft.com/office/drawing/2014/main" id="{A1C94B46-0290-9004-317A-9D610BE1EC71}"/>
                  </a:ext>
                </a:extLst>
              </p:cNvPr>
              <p:cNvSpPr txBox="1">
                <a:spLocks/>
              </p:cNvSpPr>
              <p:nvPr/>
            </p:nvSpPr>
            <p:spPr>
              <a:xfrm>
                <a:off x="609600" y="3429000"/>
                <a:ext cx="3962400" cy="2234458"/>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buNone/>
                </a:pPr>
                <a:r>
                  <a:rPr lang="en-GB" sz="2400" dirty="0">
                    <a:latin typeface="Arial" panose="020B0604020202020204" pitchFamily="34" charset="0"/>
                    <a:cs typeface="Arial" panose="020B0604020202020204" pitchFamily="34" charset="0"/>
                  </a:rPr>
                  <a:t>Biodiversity</a:t>
                </a:r>
              </a:p>
              <a:p>
                <a:pPr marL="0" lvl="0" indent="0">
                  <a:buNone/>
                </a:pPr>
                <a:r>
                  <a:rPr lang="en-GB" sz="2400" dirty="0">
                    <a:latin typeface="Arial" panose="020B0604020202020204" pitchFamily="34" charset="0"/>
                    <a:cs typeface="Arial" panose="020B0604020202020204" pitchFamily="34" charset="0"/>
                  </a:rPr>
                  <a:t>Changes in population</a:t>
                </a:r>
              </a:p>
              <a:p>
                <a:pPr marL="0" indent="0">
                  <a:buNone/>
                </a:pPr>
                <a:r>
                  <a:rPr lang="en-US" sz="2400" dirty="0">
                    <a:latin typeface="Arial" panose="020B0604020202020204" pitchFamily="34" charset="0"/>
                    <a:cs typeface="Arial" panose="020B0604020202020204" pitchFamily="34" charset="0"/>
                  </a:rPr>
                  <a:t>-Macro-fauna</a:t>
                </a:r>
              </a:p>
              <a:p>
                <a:pPr marL="0" indent="0">
                  <a:buNone/>
                </a:pPr>
                <a:r>
                  <a:rPr lang="en-US" sz="2400" dirty="0">
                    <a:latin typeface="Arial" panose="020B0604020202020204" pitchFamily="34" charset="0"/>
                    <a:cs typeface="Arial" panose="020B0604020202020204" pitchFamily="34" charset="0"/>
                  </a:rPr>
                  <a:t>-Microfauna</a:t>
                </a:r>
              </a:p>
              <a:p>
                <a:pPr marL="0" indent="0">
                  <a:buNone/>
                </a:pPr>
                <a:r>
                  <a:rPr lang="en-US" sz="2400" dirty="0">
                    <a:latin typeface="Arial" panose="020B0604020202020204" pitchFamily="34" charset="0"/>
                    <a:cs typeface="Arial" panose="020B0604020202020204" pitchFamily="34" charset="0"/>
                  </a:rPr>
                  <a:t>-Microbial populations </a:t>
                </a:r>
              </a:p>
            </p:txBody>
          </p:sp>
          <p:cxnSp>
            <p:nvCxnSpPr>
              <p:cNvPr id="14" name="Straight Connector 13">
                <a:extLst>
                  <a:ext uri="{FF2B5EF4-FFF2-40B4-BE49-F238E27FC236}">
                    <a16:creationId xmlns:a16="http://schemas.microsoft.com/office/drawing/2014/main" id="{9ACE2E1C-D8EC-0AE3-3FE1-5F859DA16FD8}"/>
                  </a:ext>
                </a:extLst>
              </p:cNvPr>
              <p:cNvCxnSpPr/>
              <p:nvPr/>
            </p:nvCxnSpPr>
            <p:spPr>
              <a:xfrm>
                <a:off x="609600" y="3886200"/>
                <a:ext cx="7772400" cy="0"/>
              </a:xfrm>
              <a:prstGeom prst="line">
                <a:avLst/>
              </a:prstGeom>
            </p:spPr>
            <p:style>
              <a:lnRef idx="2">
                <a:schemeClr val="accent3"/>
              </a:lnRef>
              <a:fillRef idx="0">
                <a:schemeClr val="accent3"/>
              </a:fillRef>
              <a:effectRef idx="1">
                <a:schemeClr val="accent3"/>
              </a:effectRef>
              <a:fontRef idx="minor">
                <a:schemeClr val="tx1"/>
              </a:fontRef>
            </p:style>
          </p:cxnSp>
        </p:grpSp>
      </p:grpSp>
    </p:spTree>
    <p:extLst>
      <p:ext uri="{BB962C8B-B14F-4D97-AF65-F5344CB8AC3E}">
        <p14:creationId xmlns:p14="http://schemas.microsoft.com/office/powerpoint/2010/main" val="276204704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29ED04D-2396-687D-05ED-23091E898645}"/>
            </a:ext>
          </a:extLst>
        </p:cNvPr>
        <p:cNvGrpSpPr/>
        <p:nvPr/>
      </p:nvGrpSpPr>
      <p:grpSpPr>
        <a:xfrm>
          <a:off x="0" y="0"/>
          <a:ext cx="0" cy="0"/>
          <a:chOff x="0" y="0"/>
          <a:chExt cx="0" cy="0"/>
        </a:xfrm>
      </p:grpSpPr>
      <p:sp>
        <p:nvSpPr>
          <p:cNvPr id="24579" name="Content Placeholder 2">
            <a:extLst>
              <a:ext uri="{FF2B5EF4-FFF2-40B4-BE49-F238E27FC236}">
                <a16:creationId xmlns:a16="http://schemas.microsoft.com/office/drawing/2014/main" id="{71E25923-44F5-23A9-6DB9-6AEC6D27584A}"/>
              </a:ext>
            </a:extLst>
          </p:cNvPr>
          <p:cNvSpPr>
            <a:spLocks noGrp="1" noChangeArrowheads="1"/>
          </p:cNvSpPr>
          <p:nvPr>
            <p:ph idx="1"/>
          </p:nvPr>
        </p:nvSpPr>
        <p:spPr>
          <a:xfrm>
            <a:off x="457200" y="381000"/>
            <a:ext cx="8458200" cy="5638800"/>
          </a:xfrm>
        </p:spPr>
        <p:txBody>
          <a:bodyPr>
            <a:noAutofit/>
          </a:bodyPr>
          <a:lstStyle/>
          <a:p>
            <a:pPr marL="0" indent="0">
              <a:lnSpc>
                <a:spcPct val="150000"/>
              </a:lnSpc>
              <a:buNone/>
            </a:pPr>
            <a:r>
              <a:rPr lang="en-US" altLang="en-US" sz="2400" dirty="0">
                <a:solidFill>
                  <a:srgbClr val="FF0000"/>
                </a:solidFill>
                <a:latin typeface="Arial" panose="020B0604020202020204" pitchFamily="34" charset="0"/>
                <a:cs typeface="Arial" panose="020B0604020202020204" pitchFamily="34" charset="0"/>
              </a:rPr>
              <a:t>Special note</a:t>
            </a:r>
          </a:p>
          <a:p>
            <a:pPr marL="0" indent="0">
              <a:lnSpc>
                <a:spcPct val="150000"/>
              </a:lnSpc>
              <a:buNone/>
            </a:pPr>
            <a:r>
              <a:rPr lang="en-US" altLang="en-US" sz="2400" dirty="0">
                <a:latin typeface="Arial" panose="020B0604020202020204" pitchFamily="34" charset="0"/>
                <a:cs typeface="Arial" panose="020B0604020202020204" pitchFamily="34" charset="0"/>
              </a:rPr>
              <a:t>Defining the </a:t>
            </a:r>
            <a:r>
              <a:rPr lang="en-US" altLang="en-US" sz="2400" b="1" dirty="0">
                <a:latin typeface="Arial" panose="020B0604020202020204" pitchFamily="34" charset="0"/>
                <a:cs typeface="Arial" panose="020B0604020202020204" pitchFamily="34" charset="0"/>
              </a:rPr>
              <a:t>comparator</a:t>
            </a:r>
            <a:r>
              <a:rPr lang="en-US" altLang="en-US" sz="2400" dirty="0">
                <a:latin typeface="Arial" panose="020B0604020202020204" pitchFamily="34" charset="0"/>
                <a:cs typeface="Arial" panose="020B0604020202020204" pitchFamily="34" charset="0"/>
              </a:rPr>
              <a:t> (i.e., </a:t>
            </a:r>
            <a:r>
              <a:rPr lang="en-US" altLang="en-US" sz="2400" b="1" dirty="0">
                <a:latin typeface="Arial" panose="020B0604020202020204" pitchFamily="34" charset="0"/>
                <a:cs typeface="Arial" panose="020B0604020202020204" pitchFamily="34" charset="0"/>
              </a:rPr>
              <a:t>control</a:t>
            </a:r>
            <a:r>
              <a:rPr lang="en-US" altLang="en-US" sz="2400" dirty="0">
                <a:latin typeface="Arial" panose="020B0604020202020204" pitchFamily="34" charset="0"/>
                <a:cs typeface="Arial" panose="020B0604020202020204" pitchFamily="34" charset="0"/>
              </a:rPr>
              <a:t>) is often very challenging in SR/MA in agriculture and natural resource management</a:t>
            </a:r>
          </a:p>
          <a:p>
            <a:pPr marL="0" indent="0">
              <a:lnSpc>
                <a:spcPct val="150000"/>
              </a:lnSpc>
              <a:buNone/>
            </a:pPr>
            <a:r>
              <a:rPr lang="en-US" altLang="en-US" sz="2400" dirty="0">
                <a:latin typeface="Arial" panose="020B0604020202020204" pitchFamily="34" charset="0"/>
                <a:cs typeface="Arial" panose="020B0604020202020204" pitchFamily="34" charset="0"/>
              </a:rPr>
              <a:t>Different studies on the same topic often designate a different treatment as the control</a:t>
            </a:r>
          </a:p>
          <a:p>
            <a:pPr marL="0" indent="0">
              <a:lnSpc>
                <a:spcPct val="150000"/>
              </a:lnSpc>
              <a:buNone/>
            </a:pPr>
            <a:r>
              <a:rPr lang="en-US" altLang="en-US" sz="2400" dirty="0">
                <a:latin typeface="Arial" panose="020B0604020202020204" pitchFamily="34" charset="0"/>
                <a:cs typeface="Arial" panose="020B0604020202020204" pitchFamily="34" charset="0"/>
              </a:rPr>
              <a:t>What is the relevant control in your study?</a:t>
            </a:r>
          </a:p>
          <a:p>
            <a:pPr marL="0" indent="0">
              <a:lnSpc>
                <a:spcPct val="150000"/>
              </a:lnSpc>
              <a:buNone/>
            </a:pPr>
            <a:r>
              <a:rPr lang="en-US" altLang="en-US" sz="2400" dirty="0">
                <a:latin typeface="Arial" panose="020B0604020202020204" pitchFamily="34" charset="0"/>
                <a:cs typeface="Arial" panose="020B0604020202020204" pitchFamily="34" charset="0"/>
              </a:rPr>
              <a:t>Why did you choose it as your control?</a:t>
            </a:r>
          </a:p>
          <a:p>
            <a:pPr marL="0" indent="0">
              <a:lnSpc>
                <a:spcPct val="150000"/>
              </a:lnSpc>
              <a:buNone/>
            </a:pPr>
            <a:endParaRPr lang="en-US" altLang="en-US" sz="2400" dirty="0">
              <a:latin typeface="Arial" panose="020B0604020202020204" pitchFamily="34" charset="0"/>
              <a:cs typeface="Arial" panose="020B0604020202020204" pitchFamily="34" charset="0"/>
            </a:endParaRPr>
          </a:p>
          <a:p>
            <a:pPr marL="0" indent="0">
              <a:lnSpc>
                <a:spcPct val="150000"/>
              </a:lnSpc>
              <a:buNone/>
            </a:pP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94329327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6CDD11A8-50A7-6638-C269-C21FDE572E19}"/>
              </a:ext>
            </a:extLst>
          </p:cNvPr>
          <p:cNvSpPr txBox="1"/>
          <p:nvPr/>
        </p:nvSpPr>
        <p:spPr>
          <a:xfrm>
            <a:off x="457200" y="1447800"/>
            <a:ext cx="7892521" cy="3416320"/>
          </a:xfrm>
          <a:prstGeom prst="rect">
            <a:avLst/>
          </a:prstGeom>
          <a:noFill/>
        </p:spPr>
        <p:txBody>
          <a:bodyPr wrap="square" rtlCol="0">
            <a:spAutoFit/>
          </a:bodyPr>
          <a:lstStyle/>
          <a:p>
            <a:pPr algn="ctr"/>
            <a:r>
              <a:rPr lang="en-GB" sz="7200" dirty="0">
                <a:solidFill>
                  <a:srgbClr val="0000FF"/>
                </a:solidFill>
                <a:latin typeface="Bernard MT Condensed" panose="02050806060905020404" pitchFamily="18" charset="0"/>
              </a:rPr>
              <a:t>DAY 2</a:t>
            </a:r>
          </a:p>
          <a:p>
            <a:pPr algn="ctr"/>
            <a:r>
              <a:rPr lang="en-US" sz="7200" b="1" dirty="0">
                <a:solidFill>
                  <a:srgbClr val="0000FF"/>
                </a:solidFill>
                <a:effectLst/>
                <a:latin typeface="Bernard MT Condensed" panose="02050806060905020404" pitchFamily="18" charset="0"/>
                <a:ea typeface="MS Mincho" panose="02020609040205080304" pitchFamily="49" charset="-128"/>
              </a:rPr>
              <a:t>Fundamentals of literature search</a:t>
            </a:r>
            <a:endParaRPr lang="en-GB" sz="7200" dirty="0">
              <a:solidFill>
                <a:srgbClr val="0000FF"/>
              </a:solidFill>
              <a:latin typeface="Bernard MT Condensed" panose="02050806060905020404" pitchFamily="18" charset="0"/>
            </a:endParaRPr>
          </a:p>
        </p:txBody>
      </p:sp>
    </p:spTree>
    <p:extLst>
      <p:ext uri="{BB962C8B-B14F-4D97-AF65-F5344CB8AC3E}">
        <p14:creationId xmlns:p14="http://schemas.microsoft.com/office/powerpoint/2010/main" val="30469378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D2D94E7-5B38-FFD6-D849-A52FF4B61968}"/>
              </a:ext>
            </a:extLst>
          </p:cNvPr>
          <p:cNvSpPr>
            <a:spLocks noGrp="1"/>
          </p:cNvSpPr>
          <p:nvPr>
            <p:ph type="title"/>
          </p:nvPr>
        </p:nvSpPr>
        <p:spPr>
          <a:xfrm>
            <a:off x="533400" y="152400"/>
            <a:ext cx="7886700" cy="625474"/>
          </a:xfrm>
        </p:spPr>
        <p:txBody>
          <a:bodyPr>
            <a:noAutofit/>
          </a:bodyPr>
          <a:lstStyle/>
          <a:p>
            <a:pPr algn="ctr"/>
            <a:r>
              <a:rPr lang="en-US" sz="4000" b="1" dirty="0">
                <a:effectLst/>
                <a:latin typeface="Arial" panose="020B0604020202020204" pitchFamily="34" charset="0"/>
                <a:ea typeface="MS Mincho" panose="02020609040205080304" pitchFamily="49" charset="-128"/>
                <a:cs typeface="Arial" panose="020B0604020202020204" pitchFamily="34" charset="0"/>
              </a:rPr>
              <a:t>Self introduction</a:t>
            </a:r>
            <a:endParaRPr lang="en-GB" sz="4000" b="1" dirty="0">
              <a:latin typeface="Arial" panose="020B0604020202020204" pitchFamily="34" charset="0"/>
              <a:cs typeface="Arial" panose="020B0604020202020204" pitchFamily="34" charset="0"/>
            </a:endParaRPr>
          </a:p>
        </p:txBody>
      </p:sp>
      <p:sp>
        <p:nvSpPr>
          <p:cNvPr id="7" name="TextBox 6">
            <a:extLst>
              <a:ext uri="{FF2B5EF4-FFF2-40B4-BE49-F238E27FC236}">
                <a16:creationId xmlns:a16="http://schemas.microsoft.com/office/drawing/2014/main" id="{CBE9FFFB-FC0A-18B3-A7AD-4B94C695CD00}"/>
              </a:ext>
            </a:extLst>
          </p:cNvPr>
          <p:cNvSpPr txBox="1"/>
          <p:nvPr/>
        </p:nvSpPr>
        <p:spPr>
          <a:xfrm>
            <a:off x="309562" y="761477"/>
            <a:ext cx="8682038" cy="5283498"/>
          </a:xfrm>
          <a:prstGeom prst="rect">
            <a:avLst/>
          </a:prstGeom>
          <a:noFill/>
        </p:spPr>
        <p:txBody>
          <a:bodyPr wrap="square" rtlCol="0">
            <a:spAutoFit/>
          </a:bodyPr>
          <a:lstStyle/>
          <a:p>
            <a:pPr>
              <a:buNone/>
            </a:pPr>
            <a:r>
              <a:rPr lang="en-GB" sz="1600" b="1" dirty="0">
                <a:effectLst/>
                <a:latin typeface="Arial" panose="020B0604020202020204" pitchFamily="34" charset="0"/>
                <a:ea typeface="Calibri" panose="020F0502020204030204" pitchFamily="34" charset="0"/>
                <a:cs typeface="Arial" panose="020B0604020202020204" pitchFamily="34" charset="0"/>
              </a:rPr>
              <a:t>Sileshi Gudeta </a:t>
            </a:r>
            <a:r>
              <a:rPr lang="en-GB" sz="1600" b="1" dirty="0" err="1">
                <a:effectLst/>
                <a:latin typeface="Arial" panose="020B0604020202020204" pitchFamily="34" charset="0"/>
                <a:ea typeface="Calibri" panose="020F0502020204030204" pitchFamily="34" charset="0"/>
                <a:cs typeface="Arial" panose="020B0604020202020204" pitchFamily="34" charset="0"/>
              </a:rPr>
              <a:t>Weldesemayat</a:t>
            </a:r>
            <a:endParaRPr lang="en-GB" sz="1600" b="1" dirty="0">
              <a:effectLst/>
              <a:latin typeface="Arial" panose="020B0604020202020204" pitchFamily="34" charset="0"/>
              <a:ea typeface="Calibri" panose="020F0502020204030204" pitchFamily="34" charset="0"/>
              <a:cs typeface="Arial" panose="020B0604020202020204" pitchFamily="34" charset="0"/>
            </a:endParaRPr>
          </a:p>
          <a:p>
            <a:pPr>
              <a:spcAft>
                <a:spcPts val="800"/>
              </a:spcAft>
              <a:buNone/>
            </a:pPr>
            <a:r>
              <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rPr>
              <a:t>- Fellow of the African Academy of Sciences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2">
                  <a:extLst>
                    <a:ext uri="{A12FA001-AC4F-418D-AE19-62706E023703}">
                      <ahyp:hlinkClr xmlns:ahyp="http://schemas.microsoft.com/office/drawing/2018/hyperlinkcolor" val="tx"/>
                    </a:ext>
                  </a:extLst>
                </a:hlinkClick>
              </a:rPr>
              <a:t>https://aasciences.africa/fellows/Sileshi-Gudeta</a:t>
            </a:r>
            <a:r>
              <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rPr>
              <a:t> </a:t>
            </a:r>
            <a:r>
              <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a:spcAft>
                <a:spcPts val="800"/>
              </a:spcAft>
              <a:buNone/>
            </a:pPr>
            <a:r>
              <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rPr>
              <a:t>- Fellow of the Ethiopian Academy of Sciences</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a:spcAft>
                <a:spcPts val="800"/>
              </a:spcAft>
              <a:buNone/>
            </a:pP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Professor of Biology and Biodiversity Management, Addis Ababa University, Ethiopia</a:t>
            </a:r>
            <a:endParaRPr lang="en-GB" sz="1600" dirty="0">
              <a:effectLst/>
              <a:latin typeface="Arial" panose="020B0604020202020204" pitchFamily="34" charset="0"/>
              <a:ea typeface="Calibri" panose="020F0502020204030204" pitchFamily="34" charset="0"/>
              <a:cs typeface="Arial" panose="020B0604020202020204" pitchFamily="34" charset="0"/>
            </a:endParaRPr>
          </a:p>
          <a:p>
            <a:pPr>
              <a:buNone/>
            </a:pP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Senior Editor: </a:t>
            </a:r>
            <a:r>
              <a:rPr lang="en-GB" sz="1600" i="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CABI Agriculture and Bioscience Journal</a:t>
            </a: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3">
                  <a:extLst>
                    <a:ext uri="{A12FA001-AC4F-418D-AE19-62706E023703}">
                      <ahyp:hlinkClr xmlns:ahyp="http://schemas.microsoft.com/office/drawing/2018/hyperlinkcolor" val="tx"/>
                    </a:ext>
                  </a:extLst>
                </a:hlinkClick>
              </a:rPr>
              <a:t>https://www.cabidigitallibrary.org/journal/ab/editorial-board</a:t>
            </a:r>
            <a:r>
              <a:rPr lang="en-GB" sz="16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rPr>
              <a:t> </a:t>
            </a:r>
            <a:endPar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endParaRPr>
          </a:p>
          <a:p>
            <a:pPr>
              <a:buNone/>
            </a:pP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Guest Co-Editor: </a:t>
            </a:r>
            <a:r>
              <a:rPr lang="en-GB" sz="1600" i="1" dirty="0">
                <a:effectLst/>
                <a:latin typeface="Arial" panose="020B0604020202020204" pitchFamily="34" charset="0"/>
                <a:cs typeface="Arial" panose="020B0604020202020204" pitchFamily="34" charset="0"/>
              </a:rPr>
              <a:t>Journal of Geographical Sciences </a:t>
            </a:r>
            <a:r>
              <a:rPr lang="en-GB" sz="1600" dirty="0">
                <a:solidFill>
                  <a:srgbClr val="0000FF"/>
                </a:solidFill>
                <a:effectLst/>
                <a:latin typeface="Arial" panose="020B0604020202020204" pitchFamily="34" charset="0"/>
                <a:cs typeface="Arial" panose="020B0604020202020204" pitchFamily="34" charset="0"/>
                <a:hlinkClick r:id="rId4">
                  <a:extLst>
                    <a:ext uri="{A12FA001-AC4F-418D-AE19-62706E023703}">
                      <ahyp:hlinkClr xmlns:ahyp="http://schemas.microsoft.com/office/drawing/2018/hyperlinkcolor" val="tx"/>
                    </a:ext>
                  </a:extLst>
                </a:hlinkClick>
              </a:rPr>
              <a:t>https://mp.weixin.qq.com/s/MzbwmS5XShOcIcZePEtbcA</a:t>
            </a:r>
            <a:r>
              <a:rPr lang="en-GB" sz="1600" dirty="0">
                <a:solidFill>
                  <a:srgbClr val="0000FF"/>
                </a:solidFill>
                <a:effectLst/>
                <a:latin typeface="Arial" panose="020B0604020202020204" pitchFamily="34" charset="0"/>
                <a:cs typeface="Arial" panose="020B0604020202020204" pitchFamily="34" charset="0"/>
              </a:rPr>
              <a:t> </a:t>
            </a:r>
            <a:endPar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buNone/>
            </a:pP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Formerly: Deputy Coordinator </a:t>
            </a:r>
            <a:r>
              <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rPr>
              <a:t>of Design, Performance and Evaluation of Experiments, International Union of Forest Research Organizations (IUFRO)</a:t>
            </a:r>
          </a:p>
          <a:p>
            <a:pPr>
              <a:buNone/>
            </a:pPr>
            <a:r>
              <a:rPr lang="en-GB" sz="1600" dirty="0">
                <a:effectLst/>
                <a:latin typeface="Arial" panose="020B0604020202020204" pitchFamily="34" charset="0"/>
                <a:ea typeface="Calibri" panose="020F0502020204030204" pitchFamily="34" charset="0"/>
                <a:cs typeface="Arial" panose="020B0604020202020204" pitchFamily="34" charset="0"/>
              </a:rPr>
              <a:t>- Formerly Regional Representative of the World Agroforestry Centre (ICRAF)- Southern Africa Program: </a:t>
            </a:r>
            <a:r>
              <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5">
                  <a:extLst>
                    <a:ext uri="{A12FA001-AC4F-418D-AE19-62706E023703}">
                      <ahyp:hlinkClr xmlns:ahyp="http://schemas.microsoft.com/office/drawing/2018/hyperlinkcolor" val="tx"/>
                    </a:ext>
                  </a:extLst>
                </a:hlinkClick>
              </a:rPr>
              <a:t>https://www.worldagroforestry.org/staff/sileshi-g-weldesemayat</a:t>
            </a:r>
            <a:r>
              <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rPr>
              <a:t> </a:t>
            </a:r>
          </a:p>
          <a:p>
            <a:pPr>
              <a:buNone/>
            </a:pPr>
            <a:r>
              <a:rPr lang="en-GB" sz="1600" dirty="0">
                <a:effectLst/>
                <a:latin typeface="Arial" panose="020B0604020202020204" pitchFamily="34" charset="0"/>
                <a:ea typeface="Calibri" panose="020F0502020204030204" pitchFamily="34" charset="0"/>
                <a:cs typeface="Arial" panose="020B0604020202020204" pitchFamily="34" charset="0"/>
              </a:rPr>
              <a:t> </a:t>
            </a:r>
            <a:endPar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endParaRPr>
          </a:p>
          <a:p>
            <a:pPr>
              <a:spcAft>
                <a:spcPts val="800"/>
              </a:spcAft>
              <a:buNone/>
            </a:pPr>
            <a:r>
              <a:rPr lang="fr-FR" sz="1600" b="1" dirty="0" err="1">
                <a:effectLst/>
                <a:latin typeface="Arial" panose="020B0604020202020204" pitchFamily="34" charset="0"/>
                <a:ea typeface="Times New Roman" panose="02020603050405020304" pitchFamily="18" charset="0"/>
                <a:cs typeface="Arial" panose="020B0604020202020204" pitchFamily="34" charset="0"/>
              </a:rPr>
              <a:t>Googlescholar</a:t>
            </a:r>
            <a:r>
              <a:rPr lang="fr-FR" sz="1600" b="1" dirty="0">
                <a:effectLst/>
                <a:latin typeface="Arial" panose="020B0604020202020204" pitchFamily="34" charset="0"/>
                <a:ea typeface="Times New Roman" panose="02020603050405020304" pitchFamily="18" charset="0"/>
                <a:cs typeface="Arial" panose="020B0604020202020204" pitchFamily="34" charset="0"/>
              </a:rPr>
              <a:t>: </a:t>
            </a:r>
            <a:r>
              <a:rPr lang="fr-FR"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6">
                  <a:extLst>
                    <a:ext uri="{A12FA001-AC4F-418D-AE19-62706E023703}">
                      <ahyp:hlinkClr xmlns:ahyp="http://schemas.microsoft.com/office/drawing/2018/hyperlinkcolor" val="tx"/>
                    </a:ext>
                  </a:extLst>
                </a:hlinkClick>
              </a:rPr>
              <a:t>https://scholar.google.com/citations?user=tMdENm4AAAAJ&amp;hl=en</a:t>
            </a:r>
            <a:r>
              <a:rPr lang="en-GB" sz="16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rPr>
              <a:t> </a:t>
            </a:r>
            <a:endPar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endParaRPr>
          </a:p>
          <a:p>
            <a:pPr>
              <a:spcAft>
                <a:spcPts val="185"/>
              </a:spcAft>
              <a:buNone/>
            </a:pPr>
            <a:r>
              <a:rPr lang="fr-FR" sz="1600" b="1" dirty="0" err="1">
                <a:solidFill>
                  <a:srgbClr val="000000"/>
                </a:solidFill>
                <a:effectLst/>
                <a:latin typeface="Arial" panose="020B0604020202020204" pitchFamily="34" charset="0"/>
                <a:ea typeface="Times New Roman" panose="02020603050405020304" pitchFamily="18" charset="0"/>
                <a:cs typeface="Arial" panose="020B0604020202020204" pitchFamily="34" charset="0"/>
              </a:rPr>
              <a:t>Scopus</a:t>
            </a:r>
            <a:r>
              <a:rPr lang="fr-FR"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fr-FR"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7">
                  <a:extLst>
                    <a:ext uri="{A12FA001-AC4F-418D-AE19-62706E023703}">
                      <ahyp:hlinkClr xmlns:ahyp="http://schemas.microsoft.com/office/drawing/2018/hyperlinkcolor" val="tx"/>
                    </a:ext>
                  </a:extLst>
                </a:hlinkClick>
              </a:rPr>
              <a:t>https://www.scopus.com/authid/detail.uri?authorId=55406176400</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rPr>
              <a:t> </a:t>
            </a:r>
            <a:endPar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endParaRPr>
          </a:p>
          <a:p>
            <a:pPr>
              <a:spcAft>
                <a:spcPts val="185"/>
              </a:spcAft>
              <a:buNone/>
            </a:pPr>
            <a:r>
              <a:rPr lang="en-GB"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Web of Science</a:t>
            </a: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8">
                  <a:extLst>
                    <a:ext uri="{A12FA001-AC4F-418D-AE19-62706E023703}">
                      <ahyp:hlinkClr xmlns:ahyp="http://schemas.microsoft.com/office/drawing/2018/hyperlinkcolor" val="tx"/>
                    </a:ext>
                  </a:extLst>
                </a:hlinkClick>
              </a:rPr>
              <a:t>https://www.webofscience.com/wos/author/record/T-9709-2019</a:t>
            </a:r>
            <a:r>
              <a:rPr lang="en-GB" sz="1600" dirty="0">
                <a:solidFill>
                  <a:srgbClr val="0000FF"/>
                </a:solidFill>
                <a:effectLst/>
                <a:latin typeface="Arial" panose="020B0604020202020204" pitchFamily="34" charset="0"/>
                <a:ea typeface="Times New Roman" panose="02020603050405020304" pitchFamily="18" charset="0"/>
                <a:cs typeface="Arial" panose="020B0604020202020204" pitchFamily="34" charset="0"/>
              </a:rPr>
              <a:t> </a:t>
            </a:r>
            <a:endPar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endParaRPr>
          </a:p>
          <a:p>
            <a:pPr>
              <a:spcAft>
                <a:spcPts val="185"/>
              </a:spcAft>
              <a:buNone/>
            </a:pPr>
            <a:r>
              <a:rPr lang="en-GB" sz="1600" b="1"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ResearchGate</a:t>
            </a: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9">
                  <a:extLst>
                    <a:ext uri="{A12FA001-AC4F-418D-AE19-62706E023703}">
                      <ahyp:hlinkClr xmlns:ahyp="http://schemas.microsoft.com/office/drawing/2018/hyperlinkcolor" val="tx"/>
                    </a:ext>
                  </a:extLst>
                </a:hlinkClick>
              </a:rPr>
              <a:t>https://www.researchgate.net/profile/Gudeta_Sileshi2</a:t>
            </a:r>
            <a:endPar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endParaRPr>
          </a:p>
          <a:p>
            <a:pPr>
              <a:spcAft>
                <a:spcPts val="185"/>
              </a:spcAft>
              <a:buNone/>
            </a:pPr>
            <a:r>
              <a:rPr lang="en-GB" sz="1600" b="1" dirty="0">
                <a:solidFill>
                  <a:srgbClr val="000000"/>
                </a:solidFill>
                <a:effectLst/>
                <a:latin typeface="Arial" panose="020B0604020202020204" pitchFamily="34" charset="0"/>
                <a:ea typeface="Calibri" panose="020F0502020204030204" pitchFamily="34" charset="0"/>
                <a:cs typeface="Arial" panose="020B0604020202020204" pitchFamily="34" charset="0"/>
              </a:rPr>
              <a:t>Research com</a:t>
            </a:r>
            <a:r>
              <a:rPr lang="en-GB" sz="1600" dirty="0">
                <a:solidFill>
                  <a:srgbClr val="000000"/>
                </a:solidFill>
                <a:effectLst/>
                <a:latin typeface="Arial" panose="020B0604020202020204" pitchFamily="34" charset="0"/>
                <a:ea typeface="Calibri" panose="020F0502020204030204" pitchFamily="34" charset="0"/>
                <a:cs typeface="Arial" panose="020B0604020202020204" pitchFamily="34" charset="0"/>
              </a:rPr>
              <a:t>: </a:t>
            </a:r>
            <a:r>
              <a:rPr lang="en-GB" sz="1600" u="sng" dirty="0">
                <a:solidFill>
                  <a:srgbClr val="0000FF"/>
                </a:solidFill>
                <a:effectLst/>
                <a:latin typeface="Arial" panose="020B0604020202020204" pitchFamily="34" charset="0"/>
                <a:ea typeface="Calibri" panose="020F0502020204030204" pitchFamily="34" charset="0"/>
                <a:cs typeface="Arial" panose="020B0604020202020204" pitchFamily="34" charset="0"/>
                <a:hlinkClick r:id="rId10">
                  <a:extLst>
                    <a:ext uri="{A12FA001-AC4F-418D-AE19-62706E023703}">
                      <ahyp:hlinkClr xmlns:ahyp="http://schemas.microsoft.com/office/drawing/2018/hyperlinkcolor" val="tx"/>
                    </a:ext>
                  </a:extLst>
                </a:hlinkClick>
              </a:rPr>
              <a:t>https://research.com/u/gudeta-w-sileshi</a:t>
            </a:r>
            <a:r>
              <a:rPr lang="en-GB" sz="1600" dirty="0">
                <a:solidFill>
                  <a:srgbClr val="0000FF"/>
                </a:solidFill>
                <a:effectLst/>
                <a:latin typeface="Arial" panose="020B0604020202020204" pitchFamily="34" charset="0"/>
                <a:ea typeface="Calibri" panose="020F0502020204030204" pitchFamily="34" charset="0"/>
                <a:cs typeface="Arial" panose="020B0604020202020204" pitchFamily="34" charset="0"/>
              </a:rPr>
              <a:t> </a:t>
            </a:r>
          </a:p>
          <a:p>
            <a:pPr>
              <a:spcAft>
                <a:spcPts val="800"/>
              </a:spcAft>
              <a:buNone/>
            </a:pPr>
            <a:r>
              <a:rPr lang="en-GB" sz="1600" b="1" dirty="0" err="1">
                <a:effectLst/>
                <a:latin typeface="Arial" panose="020B0604020202020204" pitchFamily="34" charset="0"/>
                <a:ea typeface="Times New Roman" panose="02020603050405020304" pitchFamily="18" charset="0"/>
                <a:cs typeface="Arial" panose="020B0604020202020204" pitchFamily="34" charset="0"/>
              </a:rPr>
              <a:t>Linkedin</a:t>
            </a:r>
            <a:r>
              <a:rPr lang="en-GB" sz="1600" b="1" dirty="0">
                <a:effectLst/>
                <a:latin typeface="Arial" panose="020B0604020202020204" pitchFamily="34" charset="0"/>
                <a:ea typeface="Times New Roman" panose="02020603050405020304" pitchFamily="18" charset="0"/>
                <a:cs typeface="Arial" panose="020B0604020202020204" pitchFamily="34" charset="0"/>
              </a:rPr>
              <a:t>: </a:t>
            </a:r>
            <a:r>
              <a:rPr lang="en-GB" sz="1600" u="sng" dirty="0">
                <a:solidFill>
                  <a:srgbClr val="0000FF"/>
                </a:solidFill>
                <a:effectLst/>
                <a:latin typeface="Arial" panose="020B0604020202020204" pitchFamily="34" charset="0"/>
                <a:ea typeface="Times New Roman" panose="02020603050405020304" pitchFamily="18" charset="0"/>
                <a:cs typeface="Arial" panose="020B0604020202020204" pitchFamily="34" charset="0"/>
                <a:hlinkClick r:id="rId11">
                  <a:extLst>
                    <a:ext uri="{A12FA001-AC4F-418D-AE19-62706E023703}">
                      <ahyp:hlinkClr xmlns:ahyp="http://schemas.microsoft.com/office/drawing/2018/hyperlinkcolor" val="tx"/>
                    </a:ext>
                  </a:extLst>
                </a:hlinkClick>
              </a:rPr>
              <a:t>https://www.linkedin.com/in/sileshi-weldesemayat-b7432053</a:t>
            </a:r>
            <a:r>
              <a:rPr lang="en-GB" sz="1600" u="sng" dirty="0">
                <a:solidFill>
                  <a:srgbClr val="467886"/>
                </a:solidFill>
                <a:effectLst/>
                <a:latin typeface="Arial" panose="020B0604020202020204" pitchFamily="34" charset="0"/>
                <a:ea typeface="Times New Roman" panose="02020603050405020304" pitchFamily="18" charset="0"/>
                <a:cs typeface="Arial" panose="020B0604020202020204" pitchFamily="34" charset="0"/>
                <a:hlinkClick r:id="rId11">
                  <a:extLst>
                    <a:ext uri="{A12FA001-AC4F-418D-AE19-62706E023703}">
                      <ahyp:hlinkClr xmlns:ahyp="http://schemas.microsoft.com/office/drawing/2018/hyperlinkcolor" val="tx"/>
                    </a:ext>
                  </a:extLst>
                </a:hlinkClick>
              </a:rPr>
              <a:t>/</a:t>
            </a:r>
            <a:endParaRPr lang="en-GB" sz="1600" dirty="0">
              <a:effectLst/>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753650128"/>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C096BB67-CF71-B5C4-41CE-142D4B661DE7}"/>
              </a:ext>
            </a:extLst>
          </p:cNvPr>
          <p:cNvSpPr>
            <a:spLocks noChangeArrowheads="1"/>
          </p:cNvSpPr>
          <p:nvPr/>
        </p:nvSpPr>
        <p:spPr bwMode="auto">
          <a:xfrm>
            <a:off x="0" y="22185"/>
            <a:ext cx="9144000" cy="1197015"/>
          </a:xfrm>
          <a:prstGeom prst="rect">
            <a:avLst/>
          </a:prstGeom>
          <a:solidFill>
            <a:schemeClr val="tx2">
              <a:lumMod val="10000"/>
              <a:lumOff val="90000"/>
            </a:schemeClr>
          </a:solidFill>
          <a:ln w="53975" cap="rnd">
            <a:noFill/>
            <a:round/>
            <a:headEnd/>
            <a:tailEnd/>
          </a:ln>
          <a:effectLst>
            <a:softEdge rad="63500"/>
          </a:effec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gn="ctr">
              <a:spcAft>
                <a:spcPts val="600"/>
              </a:spcAft>
            </a:pPr>
            <a:r>
              <a:rPr lang="en-US" altLang="en-US" sz="3200" b="1" dirty="0"/>
              <a:t>2. Search for and select studies for inclusion</a:t>
            </a:r>
            <a:br>
              <a:rPr lang="en-US" altLang="en-US" sz="3200" b="1" dirty="0"/>
            </a:br>
            <a:endParaRPr lang="en-US" altLang="en-US" sz="3200" b="1" dirty="0"/>
          </a:p>
        </p:txBody>
      </p:sp>
      <p:sp>
        <p:nvSpPr>
          <p:cNvPr id="3" name="TextBox 2">
            <a:extLst>
              <a:ext uri="{FF2B5EF4-FFF2-40B4-BE49-F238E27FC236}">
                <a16:creationId xmlns:a16="http://schemas.microsoft.com/office/drawing/2014/main" id="{25A21F9E-30A3-C3D2-A221-D8484DA5DD92}"/>
              </a:ext>
            </a:extLst>
          </p:cNvPr>
          <p:cNvSpPr txBox="1"/>
          <p:nvPr/>
        </p:nvSpPr>
        <p:spPr>
          <a:xfrm>
            <a:off x="457200" y="1524000"/>
            <a:ext cx="8001000" cy="2246769"/>
          </a:xfrm>
          <a:prstGeom prst="rect">
            <a:avLst/>
          </a:prstGeom>
          <a:noFill/>
        </p:spPr>
        <p:txBody>
          <a:bodyPr wrap="square" rtlCol="0">
            <a:spAutoFit/>
          </a:bodyPr>
          <a:lstStyle/>
          <a:p>
            <a:pPr>
              <a:spcAft>
                <a:spcPts val="600"/>
              </a:spcAft>
            </a:pPr>
            <a:r>
              <a:rPr lang="en-US" altLang="en-US" sz="2400" dirty="0">
                <a:latin typeface="Arial" panose="020B0604020202020204" pitchFamily="34" charset="0"/>
                <a:cs typeface="Arial" panose="020B0604020202020204" pitchFamily="34" charset="0"/>
              </a:rPr>
              <a:t>2.1. Define eligibility criteria</a:t>
            </a:r>
          </a:p>
          <a:p>
            <a:pPr>
              <a:spcAft>
                <a:spcPts val="600"/>
              </a:spcAft>
            </a:pPr>
            <a:r>
              <a:rPr lang="en-US" altLang="en-US" sz="2400" dirty="0">
                <a:latin typeface="Arial" panose="020B0604020202020204" pitchFamily="34" charset="0"/>
                <a:cs typeface="Arial" panose="020B0604020202020204" pitchFamily="34" charset="0"/>
              </a:rPr>
              <a:t>2.2. Search for relevant studies (literature search)</a:t>
            </a:r>
          </a:p>
          <a:p>
            <a:pPr>
              <a:spcAft>
                <a:spcPts val="600"/>
              </a:spcAft>
            </a:pPr>
            <a:r>
              <a:rPr lang="en-US" altLang="en-US" sz="2400" dirty="0">
                <a:latin typeface="Arial" panose="020B0604020202020204" pitchFamily="34" charset="0"/>
                <a:cs typeface="Arial" panose="020B0604020202020204" pitchFamily="34" charset="0"/>
              </a:rPr>
              <a:t>2.3. Select studies for inclusion</a:t>
            </a:r>
          </a:p>
          <a:p>
            <a:pPr>
              <a:spcAft>
                <a:spcPts val="600"/>
              </a:spcAft>
            </a:pPr>
            <a:r>
              <a:rPr lang="en-US" altLang="en-US" sz="2400" dirty="0">
                <a:latin typeface="Arial" panose="020B0604020202020204" pitchFamily="34" charset="0"/>
                <a:cs typeface="Arial" panose="020B0604020202020204" pitchFamily="34" charset="0"/>
              </a:rPr>
              <a:t>2.3. Assess quality of each study</a:t>
            </a: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424888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3" name="Rectangle 3">
            <a:extLst>
              <a:ext uri="{FF2B5EF4-FFF2-40B4-BE49-F238E27FC236}">
                <a16:creationId xmlns:a16="http://schemas.microsoft.com/office/drawing/2014/main" id="{70DA8C0F-7330-703A-D244-59FD2B48BEBF}"/>
              </a:ext>
            </a:extLst>
          </p:cNvPr>
          <p:cNvSpPr>
            <a:spLocks noGrp="1" noChangeArrowheads="1"/>
          </p:cNvSpPr>
          <p:nvPr>
            <p:ph idx="1"/>
          </p:nvPr>
        </p:nvSpPr>
        <p:spPr>
          <a:xfrm>
            <a:off x="457200" y="1253330"/>
            <a:ext cx="8439150" cy="4537869"/>
          </a:xfrm>
        </p:spPr>
        <p:txBody>
          <a:bodyPr>
            <a:noAutofit/>
          </a:bodyPr>
          <a:lstStyle/>
          <a:p>
            <a:pPr marL="0" indent="0" eaLnBrk="1" hangingPunct="1">
              <a:lnSpc>
                <a:spcPct val="100000"/>
              </a:lnSpc>
              <a:buNone/>
            </a:pPr>
            <a:r>
              <a:rPr lang="en-US" altLang="en-US" sz="2400" b="1" dirty="0">
                <a:latin typeface="Arial" panose="020B0604020202020204" pitchFamily="34" charset="0"/>
                <a:cs typeface="Arial" panose="020B0604020202020204" pitchFamily="34" charset="0"/>
              </a:rPr>
              <a:t>Eligibility </a:t>
            </a:r>
            <a:r>
              <a:rPr lang="en-US" sz="2400" b="1" dirty="0">
                <a:latin typeface="Arial" panose="020B0604020202020204" pitchFamily="34" charset="0"/>
                <a:cs typeface="Arial" panose="020B0604020202020204" pitchFamily="34" charset="0"/>
              </a:rPr>
              <a:t>(inclusion/exclusion) </a:t>
            </a:r>
            <a:r>
              <a:rPr lang="en-US" altLang="en-US" sz="2400" b="1" dirty="0">
                <a:latin typeface="Arial" panose="020B0604020202020204" pitchFamily="34" charset="0"/>
                <a:cs typeface="Arial" panose="020B0604020202020204" pitchFamily="34" charset="0"/>
              </a:rPr>
              <a:t>criteria</a:t>
            </a:r>
            <a:r>
              <a:rPr lang="en-US" altLang="en-US" sz="2400" dirty="0">
                <a:latin typeface="Arial" panose="020B0604020202020204" pitchFamily="34" charset="0"/>
                <a:cs typeface="Arial" panose="020B0604020202020204" pitchFamily="34" charset="0"/>
              </a:rPr>
              <a:t>:</a:t>
            </a:r>
          </a:p>
          <a:p>
            <a:pPr marL="266700" lvl="1">
              <a:lnSpc>
                <a:spcPct val="150000"/>
              </a:lnSpc>
            </a:pPr>
            <a:r>
              <a:rPr lang="en-US" altLang="en-US" sz="2400" dirty="0">
                <a:latin typeface="Arial" panose="020B0604020202020204" pitchFamily="34" charset="0"/>
                <a:cs typeface="Arial" panose="020B0604020202020204" pitchFamily="34" charset="0"/>
              </a:rPr>
              <a:t>Determine which studies will be included in the analysis</a:t>
            </a:r>
          </a:p>
          <a:p>
            <a:pPr marL="266700" lvl="1" eaLnBrk="1" hangingPunct="1">
              <a:lnSpc>
                <a:spcPct val="150000"/>
              </a:lnSpc>
            </a:pPr>
            <a:r>
              <a:rPr lang="en-US" altLang="en-US" sz="2400" dirty="0">
                <a:latin typeface="Arial" panose="020B0604020202020204" pitchFamily="34" charset="0"/>
                <a:cs typeface="Arial" panose="020B0604020202020204" pitchFamily="34" charset="0"/>
              </a:rPr>
              <a:t>Specify the scope of the literature to be included</a:t>
            </a:r>
          </a:p>
          <a:p>
            <a:pPr marL="266700" lvl="1" eaLnBrk="1" hangingPunct="1">
              <a:lnSpc>
                <a:spcPct val="150000"/>
              </a:lnSpc>
            </a:pPr>
            <a:r>
              <a:rPr lang="en-US" altLang="en-US" sz="2400" dirty="0">
                <a:latin typeface="Arial" panose="020B0604020202020204" pitchFamily="34" charset="0"/>
                <a:cs typeface="Arial" panose="020B0604020202020204" pitchFamily="34" charset="0"/>
              </a:rPr>
              <a:t>Should reflect the analytic framework and key questions</a:t>
            </a:r>
          </a:p>
          <a:p>
            <a:pPr marL="266700" lvl="1" eaLnBrk="1" hangingPunct="1">
              <a:lnSpc>
                <a:spcPct val="150000"/>
              </a:lnSpc>
            </a:pPr>
            <a:r>
              <a:rPr lang="en-US" altLang="en-US" sz="2400" dirty="0">
                <a:latin typeface="Arial" panose="020B0604020202020204" pitchFamily="34" charset="0"/>
                <a:cs typeface="Arial" panose="020B0604020202020204" pitchFamily="34" charset="0"/>
              </a:rPr>
              <a:t>Should be tied to the analytic framework, key questions, and PICOTS</a:t>
            </a:r>
          </a:p>
          <a:p>
            <a:pPr marL="342900" lvl="1" indent="0" eaLnBrk="1" hangingPunct="1">
              <a:lnSpc>
                <a:spcPct val="150000"/>
              </a:lnSpc>
              <a:buNone/>
            </a:pPr>
            <a:r>
              <a:rPr lang="en-US" altLang="en-US" sz="2400" dirty="0">
                <a:solidFill>
                  <a:srgbClr val="0000FF"/>
                </a:solidFill>
                <a:latin typeface="Arial" panose="020B0604020202020204" pitchFamily="34" charset="0"/>
                <a:cs typeface="Arial" panose="020B0604020202020204" pitchFamily="34" charset="0"/>
              </a:rPr>
              <a:t>Can reduce bias and support applicability  but run the risk of introducing bias if not chosen correctly</a:t>
            </a:r>
            <a:r>
              <a:rPr lang="en-US" altLang="en-US" sz="2400" dirty="0"/>
              <a:t>.</a:t>
            </a:r>
            <a:endParaRPr lang="en-US" altLang="en-US" sz="24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05616290-48F5-FC0C-2E59-851FC0D0AE8A}"/>
              </a:ext>
            </a:extLst>
          </p:cNvPr>
          <p:cNvSpPr txBox="1"/>
          <p:nvPr/>
        </p:nvSpPr>
        <p:spPr>
          <a:xfrm>
            <a:off x="1136650" y="6062663"/>
            <a:ext cx="7321550" cy="338137"/>
          </a:xfrm>
          <a:prstGeom prst="rect">
            <a:avLst/>
          </a:prstGeom>
          <a:noFill/>
        </p:spPr>
        <p:txBody>
          <a:bodyPr wrap="none">
            <a:spAutoFit/>
          </a:bodyPr>
          <a:lstStyle/>
          <a:p>
            <a:pPr eaLnBrk="1" hangingPunct="1">
              <a:defRPr/>
            </a:pPr>
            <a:r>
              <a:rPr lang="en-US" sz="1600" dirty="0">
                <a:solidFill>
                  <a:schemeClr val="bg1"/>
                </a:solidFill>
                <a:latin typeface="+mj-lt"/>
                <a:ea typeface="+mn-ea"/>
                <a:cs typeface="Arial" pitchFamily="34" charset="0"/>
              </a:rPr>
              <a:t>PICOTS = population, intervention, comparator, outcome, timing, and setting</a:t>
            </a:r>
          </a:p>
        </p:txBody>
      </p:sp>
      <p:sp>
        <p:nvSpPr>
          <p:cNvPr id="2" name="Title 1">
            <a:extLst>
              <a:ext uri="{FF2B5EF4-FFF2-40B4-BE49-F238E27FC236}">
                <a16:creationId xmlns:a16="http://schemas.microsoft.com/office/drawing/2014/main" id="{1A0FB922-C9D2-635F-F0ED-6FEAA22EBC5A}"/>
              </a:ext>
            </a:extLst>
          </p:cNvPr>
          <p:cNvSpPr txBox="1">
            <a:spLocks/>
          </p:cNvSpPr>
          <p:nvPr/>
        </p:nvSpPr>
        <p:spPr>
          <a:xfrm>
            <a:off x="-76200" y="0"/>
            <a:ext cx="9144000" cy="1143000"/>
          </a:xfrm>
          <a:prstGeom prst="rect">
            <a:avLst/>
          </a:prstGeom>
          <a:solidFill>
            <a:schemeClr val="tx2">
              <a:lumMod val="10000"/>
              <a:lumOff val="90000"/>
            </a:schemeClr>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sz="2800" b="1" dirty="0">
                <a:latin typeface="Arial" panose="020B0604020202020204" pitchFamily="34" charset="0"/>
                <a:cs typeface="Arial" panose="020B0604020202020204" pitchFamily="34" charset="0"/>
              </a:rPr>
              <a:t>2.1. Define eligibility criteria</a:t>
            </a: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a:extLst>
              <a:ext uri="{FF2B5EF4-FFF2-40B4-BE49-F238E27FC236}">
                <a16:creationId xmlns:a16="http://schemas.microsoft.com/office/drawing/2014/main" id="{8455C79B-C6AC-8A9F-C03C-B1A7D1989D7E}"/>
              </a:ext>
            </a:extLst>
          </p:cNvPr>
          <p:cNvSpPr txBox="1">
            <a:spLocks noChangeArrowheads="1"/>
          </p:cNvSpPr>
          <p:nvPr/>
        </p:nvSpPr>
        <p:spPr>
          <a:xfrm>
            <a:off x="914400" y="685800"/>
            <a:ext cx="7886700" cy="4351338"/>
          </a:xfrm>
          <a:prstGeom prst="rect">
            <a:avLst/>
          </a:prstGeom>
        </p:spPr>
        <p:txBody>
          <a:bodyPr>
            <a:normAutofit/>
          </a:bodyPr>
          <a:lst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0" indent="0">
              <a:lnSpc>
                <a:spcPct val="150000"/>
              </a:lnSpc>
              <a:buFont typeface="Arial" panose="020B0604020202020204" pitchFamily="34" charset="0"/>
              <a:buNone/>
            </a:pPr>
            <a:r>
              <a:rPr lang="en-US" sz="2400" dirty="0">
                <a:latin typeface="Arial" panose="020B0604020202020204" pitchFamily="34" charset="0"/>
                <a:cs typeface="Arial" panose="020B0604020202020204" pitchFamily="34" charset="0"/>
              </a:rPr>
              <a:t>Eligibility criteria should be tied to </a:t>
            </a:r>
            <a:r>
              <a:rPr lang="en-US" sz="2400" b="1" dirty="0">
                <a:latin typeface="Arial" panose="020B0604020202020204" pitchFamily="34" charset="0"/>
                <a:cs typeface="Arial" panose="020B0604020202020204" pitchFamily="34" charset="0"/>
              </a:rPr>
              <a:t>PICOTS</a:t>
            </a:r>
            <a:endParaRPr lang="en-US" altLang="en-US" sz="2400" dirty="0">
              <a:latin typeface="Arial" panose="020B0604020202020204" pitchFamily="34" charset="0"/>
              <a:cs typeface="Arial" panose="020B0604020202020204" pitchFamily="34" charset="0"/>
            </a:endParaRPr>
          </a:p>
          <a:p>
            <a:pPr>
              <a:lnSpc>
                <a:spcPct val="150000"/>
              </a:lnSpc>
            </a:pPr>
            <a:r>
              <a:rPr lang="en-US" altLang="en-US" sz="2400" dirty="0">
                <a:latin typeface="Arial" panose="020B0604020202020204" pitchFamily="34" charset="0"/>
                <a:cs typeface="Arial" panose="020B0604020202020204" pitchFamily="34" charset="0"/>
              </a:rPr>
              <a:t>Relevance to </a:t>
            </a:r>
            <a:r>
              <a:rPr lang="en-US" altLang="en-US" sz="2400" b="1" dirty="0">
                <a:latin typeface="Arial" panose="020B0604020202020204" pitchFamily="34" charset="0"/>
                <a:cs typeface="Arial" panose="020B0604020202020204" pitchFamily="34" charset="0"/>
              </a:rPr>
              <a:t>population</a:t>
            </a:r>
            <a:r>
              <a:rPr lang="en-US" altLang="en-US" sz="2400" dirty="0">
                <a:latin typeface="Arial" panose="020B0604020202020204" pitchFamily="34" charset="0"/>
                <a:cs typeface="Arial" panose="020B0604020202020204" pitchFamily="34" charset="0"/>
              </a:rPr>
              <a:t> of interest</a:t>
            </a:r>
          </a:p>
          <a:p>
            <a:pPr>
              <a:lnSpc>
                <a:spcPct val="150000"/>
              </a:lnSpc>
            </a:pPr>
            <a:r>
              <a:rPr lang="en-US" altLang="en-US" sz="2400" dirty="0">
                <a:latin typeface="Arial" panose="020B0604020202020204" pitchFamily="34" charset="0"/>
                <a:cs typeface="Arial" panose="020B0604020202020204" pitchFamily="34" charset="0"/>
              </a:rPr>
              <a:t>Relevance to the </a:t>
            </a:r>
            <a:r>
              <a:rPr lang="en-US" altLang="en-US" sz="2400" b="1" dirty="0">
                <a:latin typeface="Arial" panose="020B0604020202020204" pitchFamily="34" charset="0"/>
                <a:cs typeface="Arial" panose="020B0604020202020204" pitchFamily="34" charset="0"/>
              </a:rPr>
              <a:t>intervention(s)</a:t>
            </a:r>
            <a:r>
              <a:rPr lang="en-US" altLang="en-US" sz="2400" dirty="0">
                <a:latin typeface="Arial" panose="020B0604020202020204" pitchFamily="34" charset="0"/>
                <a:cs typeface="Arial" panose="020B0604020202020204" pitchFamily="34" charset="0"/>
              </a:rPr>
              <a:t> being compared? </a:t>
            </a:r>
          </a:p>
          <a:p>
            <a:pPr>
              <a:lnSpc>
                <a:spcPct val="150000"/>
              </a:lnSpc>
            </a:pPr>
            <a:r>
              <a:rPr lang="en-US" altLang="en-US" sz="2400" dirty="0">
                <a:latin typeface="Arial" panose="020B0604020202020204" pitchFamily="34" charset="0"/>
                <a:cs typeface="Arial" panose="020B0604020202020204" pitchFamily="34" charset="0"/>
              </a:rPr>
              <a:t>Relevance to the </a:t>
            </a:r>
            <a:r>
              <a:rPr lang="en-US" altLang="en-US" sz="2400" b="1" dirty="0">
                <a:latin typeface="Arial" panose="020B0604020202020204" pitchFamily="34" charset="0"/>
                <a:cs typeface="Arial" panose="020B0604020202020204" pitchFamily="34" charset="0"/>
              </a:rPr>
              <a:t>outcome(s)</a:t>
            </a:r>
            <a:r>
              <a:rPr lang="en-US" altLang="en-US" sz="2400" dirty="0">
                <a:latin typeface="Arial" panose="020B0604020202020204" pitchFamily="34" charset="0"/>
                <a:cs typeface="Arial" panose="020B0604020202020204" pitchFamily="34" charset="0"/>
              </a:rPr>
              <a:t> of interest</a:t>
            </a:r>
          </a:p>
          <a:p>
            <a:pPr>
              <a:lnSpc>
                <a:spcPct val="150000"/>
              </a:lnSpc>
            </a:pPr>
            <a:r>
              <a:rPr lang="en-US" altLang="en-US" sz="2400" dirty="0">
                <a:latin typeface="Arial" panose="020B0604020202020204" pitchFamily="34" charset="0"/>
                <a:cs typeface="Arial" panose="020B0604020202020204" pitchFamily="34" charset="0"/>
              </a:rPr>
              <a:t>Appropriate to the </a:t>
            </a:r>
            <a:r>
              <a:rPr lang="en-US" altLang="en-US" sz="2400" b="1" dirty="0">
                <a:latin typeface="Arial" panose="020B0604020202020204" pitchFamily="34" charset="0"/>
                <a:cs typeface="Arial" panose="020B0604020202020204" pitchFamily="34" charset="0"/>
              </a:rPr>
              <a:t>time</a:t>
            </a:r>
            <a:r>
              <a:rPr lang="en-US" altLang="en-US" sz="2400" dirty="0">
                <a:latin typeface="Arial" panose="020B0604020202020204" pitchFamily="34" charset="0"/>
                <a:cs typeface="Arial" panose="020B0604020202020204" pitchFamily="34" charset="0"/>
              </a:rPr>
              <a:t> horizon being considered</a:t>
            </a:r>
          </a:p>
          <a:p>
            <a:pPr>
              <a:lnSpc>
                <a:spcPct val="150000"/>
              </a:lnSpc>
            </a:pPr>
            <a:r>
              <a:rPr lang="en-US" altLang="en-US" sz="2400" dirty="0">
                <a:latin typeface="Arial" panose="020B0604020202020204" pitchFamily="34" charset="0"/>
                <a:cs typeface="Arial" panose="020B0604020202020204" pitchFamily="34" charset="0"/>
              </a:rPr>
              <a:t>Applicability of the results to the research </a:t>
            </a:r>
            <a:r>
              <a:rPr lang="en-US" altLang="en-US" sz="2400" b="1" dirty="0">
                <a:latin typeface="Arial" panose="020B0604020202020204" pitchFamily="34" charset="0"/>
                <a:cs typeface="Arial" panose="020B0604020202020204" pitchFamily="34" charset="0"/>
              </a:rPr>
              <a:t>setting</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41587339"/>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1746" name="Rectangle 3">
            <a:extLst>
              <a:ext uri="{FF2B5EF4-FFF2-40B4-BE49-F238E27FC236}">
                <a16:creationId xmlns:a16="http://schemas.microsoft.com/office/drawing/2014/main" id="{49534589-6F3B-7C7E-065A-66A5F184C432}"/>
              </a:ext>
            </a:extLst>
          </p:cNvPr>
          <p:cNvSpPr>
            <a:spLocks noChangeArrowheads="1"/>
          </p:cNvSpPr>
          <p:nvPr/>
        </p:nvSpPr>
        <p:spPr bwMode="auto">
          <a:xfrm>
            <a:off x="457200" y="1752600"/>
            <a:ext cx="807720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a:spcBef>
                <a:spcPct val="20000"/>
              </a:spcBef>
              <a:buClr>
                <a:schemeClr val="tx2"/>
              </a:buClr>
              <a:buSzPct val="150000"/>
              <a:buFont typeface="Arial" panose="020B0604020202020204" pitchFamily="34" charset="0"/>
              <a:buChar char="•"/>
              <a:defRPr sz="2800">
                <a:solidFill>
                  <a:schemeClr val="tx1"/>
                </a:solidFill>
                <a:latin typeface="Arial" panose="020B0604020202020204" pitchFamily="34" charset="0"/>
              </a:defRPr>
            </a:lvl1pPr>
            <a:lvl2pPr marL="800100" indent="-457200">
              <a:spcBef>
                <a:spcPct val="20000"/>
              </a:spcBef>
              <a:buClr>
                <a:srgbClr val="1F497D"/>
              </a:buClr>
              <a:buSzPct val="80000"/>
              <a:buFont typeface="Arial" panose="020B0604020202020204" pitchFamily="34" charset="0"/>
              <a:buChar char="►"/>
              <a:defRPr sz="2400">
                <a:solidFill>
                  <a:schemeClr val="tx1"/>
                </a:solidFill>
                <a:latin typeface="Arial" panose="020B0604020202020204" pitchFamily="34" charset="0"/>
              </a:defRPr>
            </a:lvl2pPr>
            <a:lvl3pPr marL="1143000" indent="-228600">
              <a:spcBef>
                <a:spcPct val="20000"/>
              </a:spcBef>
              <a:buClr>
                <a:schemeClr val="tx2"/>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lvl="1">
              <a:lnSpc>
                <a:spcPct val="90000"/>
              </a:lnSpc>
              <a:spcBef>
                <a:spcPct val="30000"/>
              </a:spcBef>
              <a:buClr>
                <a:schemeClr val="tx2"/>
              </a:buClr>
              <a:buSzPct val="95000"/>
              <a:buFontTx/>
              <a:buNone/>
            </a:pPr>
            <a:endParaRPr lang="en-US" altLang="en-US" sz="2800"/>
          </a:p>
          <a:p>
            <a:pPr lvl="1">
              <a:lnSpc>
                <a:spcPct val="90000"/>
              </a:lnSpc>
              <a:spcBef>
                <a:spcPct val="30000"/>
              </a:spcBef>
              <a:buClr>
                <a:srgbClr val="FC0128"/>
              </a:buClr>
              <a:buSzPct val="70000"/>
              <a:buFont typeface="Monotype Sorts" pitchFamily="-84" charset="2"/>
              <a:buChar char="l"/>
            </a:pPr>
            <a:endParaRPr lang="en-US" altLang="en-US" sz="2800"/>
          </a:p>
        </p:txBody>
      </p:sp>
      <p:sp>
        <p:nvSpPr>
          <p:cNvPr id="31748" name="Content Placeholder 7">
            <a:extLst>
              <a:ext uri="{FF2B5EF4-FFF2-40B4-BE49-F238E27FC236}">
                <a16:creationId xmlns:a16="http://schemas.microsoft.com/office/drawing/2014/main" id="{3968E271-7E95-5E30-5734-1F4CF4E67AE0}"/>
              </a:ext>
            </a:extLst>
          </p:cNvPr>
          <p:cNvSpPr>
            <a:spLocks noGrp="1" noChangeArrowheads="1"/>
          </p:cNvSpPr>
          <p:nvPr>
            <p:ph idx="1"/>
          </p:nvPr>
        </p:nvSpPr>
        <p:spPr>
          <a:xfrm>
            <a:off x="433086" y="533400"/>
            <a:ext cx="8439150" cy="6019800"/>
          </a:xfrm>
          <a:solidFill>
            <a:srgbClr val="92D050"/>
          </a:solidFill>
        </p:spPr>
        <p:txBody>
          <a:bodyPr>
            <a:noAutofit/>
          </a:bodyPr>
          <a:lstStyle/>
          <a:p>
            <a:pPr marL="0" indent="0" eaLnBrk="1" hangingPunct="1">
              <a:lnSpc>
                <a:spcPct val="150000"/>
              </a:lnSpc>
              <a:buNone/>
            </a:pPr>
            <a:r>
              <a:rPr lang="en-US" altLang="en-US" sz="2400" b="1" dirty="0">
                <a:latin typeface="Arial" panose="020B0604020202020204" pitchFamily="34" charset="0"/>
                <a:cs typeface="Arial" panose="020B0604020202020204" pitchFamily="34" charset="0"/>
              </a:rPr>
              <a:t>Box: Considerations for eligibility criteria</a:t>
            </a:r>
            <a:endParaRPr lang="en-US" altLang="en-US" sz="2400" dirty="0">
              <a:latin typeface="Arial" panose="020B0604020202020204" pitchFamily="34" charset="0"/>
              <a:cs typeface="Arial" panose="020B0604020202020204" pitchFamily="34" charset="0"/>
            </a:endParaRPr>
          </a:p>
          <a:p>
            <a:pPr eaLnBrk="1" hangingPunct="1">
              <a:lnSpc>
                <a:spcPct val="150000"/>
              </a:lnSpc>
            </a:pPr>
            <a:r>
              <a:rPr lang="en-US" altLang="en-US" sz="2400" dirty="0">
                <a:latin typeface="Arial" panose="020B0604020202020204" pitchFamily="34" charset="0"/>
                <a:cs typeface="Arial" panose="020B0604020202020204" pitchFamily="34" charset="0"/>
              </a:rPr>
              <a:t>Study design, e.g., randomized controlled? observational?</a:t>
            </a:r>
          </a:p>
          <a:p>
            <a:pPr eaLnBrk="1" hangingPunct="1">
              <a:lnSpc>
                <a:spcPct val="150000"/>
              </a:lnSpc>
            </a:pPr>
            <a:r>
              <a:rPr lang="en-US" sz="2400" dirty="0">
                <a:latin typeface="Arial" panose="020B0604020202020204" pitchFamily="34" charset="0"/>
                <a:cs typeface="Arial" panose="020B0604020202020204" pitchFamily="34" charset="0"/>
              </a:rPr>
              <a:t>Setting e.g., field? pot? greenhouse? </a:t>
            </a:r>
            <a:endParaRPr lang="en-US" altLang="en-US" sz="2400" dirty="0">
              <a:latin typeface="Arial" panose="020B0604020202020204" pitchFamily="34" charset="0"/>
              <a:cs typeface="Arial" panose="020B0604020202020204" pitchFamily="34" charset="0"/>
            </a:endParaRPr>
          </a:p>
          <a:p>
            <a:pPr eaLnBrk="1" hangingPunct="1">
              <a:lnSpc>
                <a:spcPct val="150000"/>
              </a:lnSpc>
            </a:pPr>
            <a:r>
              <a:rPr lang="en-US" altLang="en-US" sz="2400" dirty="0">
                <a:latin typeface="Arial" panose="020B0604020202020204" pitchFamily="34" charset="0"/>
                <a:cs typeface="Arial" panose="020B0604020202020204" pitchFamily="34" charset="0"/>
              </a:rPr>
              <a:t>Language e.g., English? other languages?</a:t>
            </a:r>
          </a:p>
          <a:p>
            <a:pPr eaLnBrk="1" hangingPunct="1">
              <a:lnSpc>
                <a:spcPct val="150000"/>
              </a:lnSpc>
            </a:pPr>
            <a:r>
              <a:rPr lang="en-US" altLang="en-US" sz="2400" dirty="0">
                <a:latin typeface="Arial" panose="020B0604020202020204" pitchFamily="34" charset="0"/>
                <a:cs typeface="Arial" panose="020B0604020202020204" pitchFamily="34" charset="0"/>
              </a:rPr>
              <a:t>Geographic area e.g., Africa? Sub-Saharan Africa?</a:t>
            </a:r>
          </a:p>
          <a:p>
            <a:pPr eaLnBrk="1" hangingPunct="1">
              <a:lnSpc>
                <a:spcPct val="150000"/>
              </a:lnSpc>
            </a:pPr>
            <a:r>
              <a:rPr lang="en-US" altLang="en-US" sz="2400" dirty="0">
                <a:latin typeface="Arial" panose="020B0604020202020204" pitchFamily="34" charset="0"/>
                <a:cs typeface="Arial" panose="020B0604020202020204" pitchFamily="34" charset="0"/>
              </a:rPr>
              <a:t>Publication types e.g. peer-reviewed only? peer-reviewed + </a:t>
            </a:r>
            <a:r>
              <a:rPr lang="ja-JP" altLang="en-US" sz="2400" dirty="0">
                <a:latin typeface="Arial" panose="020B0604020202020204" pitchFamily="34" charset="0"/>
                <a:cs typeface="Arial" panose="020B0604020202020204" pitchFamily="34" charset="0"/>
              </a:rPr>
              <a:t>“</a:t>
            </a:r>
            <a:r>
              <a:rPr lang="en-US" altLang="ja-JP" sz="2400" dirty="0">
                <a:latin typeface="Arial" panose="020B0604020202020204" pitchFamily="34" charset="0"/>
                <a:cs typeface="Arial" panose="020B0604020202020204" pitchFamily="34" charset="0"/>
              </a:rPr>
              <a:t>grey</a:t>
            </a:r>
            <a:r>
              <a:rPr lang="en-GB" altLang="ja-JP" sz="2400" dirty="0">
                <a:latin typeface="Arial" panose="020B0604020202020204" pitchFamily="34" charset="0"/>
                <a:cs typeface="Arial" panose="020B0604020202020204" pitchFamily="34" charset="0"/>
              </a:rPr>
              <a:t> </a:t>
            </a:r>
            <a:r>
              <a:rPr lang="en-US" altLang="ja-JP" sz="2400" dirty="0">
                <a:latin typeface="Arial" panose="020B0604020202020204" pitchFamily="34" charset="0"/>
                <a:cs typeface="Arial" panose="020B0604020202020204" pitchFamily="34" charset="0"/>
              </a:rPr>
              <a:t>literature”?</a:t>
            </a:r>
          </a:p>
          <a:p>
            <a:pPr eaLnBrk="1" hangingPunct="1">
              <a:lnSpc>
                <a:spcPct val="150000"/>
              </a:lnSpc>
            </a:pPr>
            <a:r>
              <a:rPr lang="en-US" altLang="en-US" sz="2400" dirty="0">
                <a:latin typeface="Arial" panose="020B0604020202020204" pitchFamily="34" charset="0"/>
                <a:cs typeface="Arial" panose="020B0604020202020204" pitchFamily="34" charset="0"/>
              </a:rPr>
              <a:t>Year of publication, e.g., Any? 1980-2024? </a:t>
            </a:r>
          </a:p>
          <a:p>
            <a:pPr eaLnBrk="1" hangingPunct="1">
              <a:lnSpc>
                <a:spcPct val="150000"/>
              </a:lnSpc>
            </a:pPr>
            <a:endParaRPr lang="en-US" altLang="en-US" sz="2400" dirty="0">
              <a:latin typeface="Arial" panose="020B0604020202020204" pitchFamily="34" charset="0"/>
              <a:cs typeface="Arial" panose="020B0604020202020204" pitchFamily="34" charset="0"/>
            </a:endParaRPr>
          </a:p>
        </p:txBody>
      </p:sp>
    </p:spTree>
  </p:cSld>
  <p:clrMapOvr>
    <a:masterClrMapping/>
  </p:clrMapOvr>
  <p:transition advTm="49600"/>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2CD3D06-B931-881B-AAD3-ECD1BF724BC5}"/>
            </a:ext>
          </a:extLst>
        </p:cNvPr>
        <p:cNvGrpSpPr/>
        <p:nvPr/>
      </p:nvGrpSpPr>
      <p:grpSpPr>
        <a:xfrm>
          <a:off x="0" y="0"/>
          <a:ext cx="0" cy="0"/>
          <a:chOff x="0" y="0"/>
          <a:chExt cx="0" cy="0"/>
        </a:xfrm>
      </p:grpSpPr>
      <p:sp>
        <p:nvSpPr>
          <p:cNvPr id="31746" name="Rectangle 3">
            <a:extLst>
              <a:ext uri="{FF2B5EF4-FFF2-40B4-BE49-F238E27FC236}">
                <a16:creationId xmlns:a16="http://schemas.microsoft.com/office/drawing/2014/main" id="{8C9261DC-4D70-5CF9-F480-0D9F5A5580AE}"/>
              </a:ext>
            </a:extLst>
          </p:cNvPr>
          <p:cNvSpPr>
            <a:spLocks noChangeArrowheads="1"/>
          </p:cNvSpPr>
          <p:nvPr/>
        </p:nvSpPr>
        <p:spPr bwMode="auto">
          <a:xfrm>
            <a:off x="457200" y="1752600"/>
            <a:ext cx="8077200" cy="99853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lIns="92075" tIns="46038" rIns="92075" bIns="46038">
            <a:spAutoFit/>
          </a:bodyPr>
          <a:lstStyle>
            <a:lvl1pPr marL="342900" indent="-342900">
              <a:spcBef>
                <a:spcPct val="20000"/>
              </a:spcBef>
              <a:buClr>
                <a:schemeClr val="tx2"/>
              </a:buClr>
              <a:buSzPct val="150000"/>
              <a:buFont typeface="Arial" panose="020B0604020202020204" pitchFamily="34" charset="0"/>
              <a:buChar char="•"/>
              <a:defRPr sz="2800">
                <a:solidFill>
                  <a:schemeClr val="tx1"/>
                </a:solidFill>
                <a:latin typeface="Arial" panose="020B0604020202020204" pitchFamily="34" charset="0"/>
              </a:defRPr>
            </a:lvl1pPr>
            <a:lvl2pPr marL="800100" indent="-457200">
              <a:spcBef>
                <a:spcPct val="20000"/>
              </a:spcBef>
              <a:buClr>
                <a:srgbClr val="1F497D"/>
              </a:buClr>
              <a:buSzPct val="80000"/>
              <a:buFont typeface="Arial" panose="020B0604020202020204" pitchFamily="34" charset="0"/>
              <a:buChar char="►"/>
              <a:defRPr sz="2400">
                <a:solidFill>
                  <a:schemeClr val="tx1"/>
                </a:solidFill>
                <a:latin typeface="Arial" panose="020B0604020202020204" pitchFamily="34" charset="0"/>
              </a:defRPr>
            </a:lvl2pPr>
            <a:lvl3pPr marL="1143000" indent="-228600">
              <a:spcBef>
                <a:spcPct val="20000"/>
              </a:spcBef>
              <a:buClr>
                <a:schemeClr val="tx2"/>
              </a:buClr>
              <a:buFont typeface="Arial" panose="020B0604020202020204" pitchFamily="34" charset="0"/>
              <a:buChar char="−"/>
              <a:defRPr sz="2000">
                <a:solidFill>
                  <a:schemeClr val="tx1"/>
                </a:solidFill>
                <a:latin typeface="Arial" panose="020B0604020202020204" pitchFamily="34" charset="0"/>
              </a:defRPr>
            </a:lvl3pPr>
            <a:lvl4pPr marL="1600200" indent="-228600">
              <a:spcBef>
                <a:spcPct val="20000"/>
              </a:spcBef>
              <a:buFont typeface="Arial" panose="020B0604020202020204" pitchFamily="34" charset="0"/>
              <a:buChar char="–"/>
              <a:defRPr sz="2000">
                <a:solidFill>
                  <a:schemeClr val="tx1"/>
                </a:solidFill>
                <a:latin typeface="Arial" panose="020B0604020202020204" pitchFamily="34" charset="0"/>
              </a:defRPr>
            </a:lvl4pPr>
            <a:lvl5pPr marL="2057400" indent="-228600">
              <a:spcBef>
                <a:spcPct val="20000"/>
              </a:spcBef>
              <a:buFont typeface="Arial" panose="020B0604020202020204" pitchFamily="34" charset="0"/>
              <a:buChar char="»"/>
              <a:defRPr sz="2000">
                <a:solidFill>
                  <a:schemeClr val="tx1"/>
                </a:solidFill>
                <a:latin typeface="Arial" panose="020B0604020202020204" pitchFamily="34" charset="0"/>
              </a:defRPr>
            </a:lvl5pPr>
            <a:lvl6pPr marL="25146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6pPr>
            <a:lvl7pPr marL="29718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7pPr>
            <a:lvl8pPr marL="34290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8pPr>
            <a:lvl9pPr marL="3886200" indent="-228600" eaLnBrk="0" fontAlgn="base" hangingPunct="0">
              <a:spcBef>
                <a:spcPct val="20000"/>
              </a:spcBef>
              <a:spcAft>
                <a:spcPct val="0"/>
              </a:spcAft>
              <a:buFont typeface="Arial" panose="020B0604020202020204" pitchFamily="34" charset="0"/>
              <a:buChar char="»"/>
              <a:defRPr sz="2000">
                <a:solidFill>
                  <a:schemeClr val="tx1"/>
                </a:solidFill>
                <a:latin typeface="Arial" panose="020B0604020202020204" pitchFamily="34" charset="0"/>
              </a:defRPr>
            </a:lvl9pPr>
          </a:lstStyle>
          <a:p>
            <a:pPr lvl="1">
              <a:lnSpc>
                <a:spcPct val="90000"/>
              </a:lnSpc>
              <a:spcBef>
                <a:spcPct val="30000"/>
              </a:spcBef>
              <a:buClr>
                <a:schemeClr val="tx2"/>
              </a:buClr>
              <a:buSzPct val="95000"/>
              <a:buFontTx/>
              <a:buNone/>
            </a:pPr>
            <a:endParaRPr lang="en-US" altLang="en-US" sz="2800"/>
          </a:p>
          <a:p>
            <a:pPr lvl="1">
              <a:lnSpc>
                <a:spcPct val="90000"/>
              </a:lnSpc>
              <a:spcBef>
                <a:spcPct val="30000"/>
              </a:spcBef>
              <a:buClr>
                <a:srgbClr val="FC0128"/>
              </a:buClr>
              <a:buSzPct val="70000"/>
              <a:buFont typeface="Monotype Sorts" pitchFamily="-84" charset="2"/>
              <a:buChar char="l"/>
            </a:pPr>
            <a:endParaRPr lang="en-US" altLang="en-US" sz="2800"/>
          </a:p>
        </p:txBody>
      </p:sp>
      <p:sp>
        <p:nvSpPr>
          <p:cNvPr id="2" name="Content Placeholder 2">
            <a:extLst>
              <a:ext uri="{FF2B5EF4-FFF2-40B4-BE49-F238E27FC236}">
                <a16:creationId xmlns:a16="http://schemas.microsoft.com/office/drawing/2014/main" id="{0B9E11F1-54D3-65FB-C08A-DC03323BC100}"/>
              </a:ext>
            </a:extLst>
          </p:cNvPr>
          <p:cNvSpPr txBox="1">
            <a:spLocks/>
          </p:cNvSpPr>
          <p:nvPr/>
        </p:nvSpPr>
        <p:spPr>
          <a:xfrm>
            <a:off x="457200" y="583049"/>
            <a:ext cx="8382000" cy="2339102"/>
          </a:xfrm>
          <a:prstGeom prst="rect">
            <a:avLst/>
          </a:prstGeom>
          <a:solidFill>
            <a:schemeClr val="tx2">
              <a:lumMod val="10000"/>
              <a:lumOff val="90000"/>
            </a:schemeClr>
          </a:solid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200"/>
              </a:spcBef>
              <a:buNone/>
            </a:pPr>
            <a:r>
              <a:rPr lang="en-US" sz="1600" b="1" dirty="0">
                <a:latin typeface="Arial" panose="020B0604020202020204" pitchFamily="34" charset="0"/>
                <a:cs typeface="Arial" panose="020B0604020202020204" pitchFamily="34" charset="0"/>
              </a:rPr>
              <a:t>Inclusion criteria</a:t>
            </a:r>
            <a:r>
              <a:rPr lang="en-US" sz="1600" dirty="0">
                <a:latin typeface="Arial" panose="020B0604020202020204" pitchFamily="34" charset="0"/>
                <a:cs typeface="Arial" panose="020B0604020202020204" pitchFamily="34" charset="0"/>
              </a:rPr>
              <a:t>:</a:t>
            </a:r>
          </a:p>
          <a:p>
            <a:pPr marL="361950" indent="-361950">
              <a:spcBef>
                <a:spcPts val="1200"/>
              </a:spcBef>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(1) the study reported maize yield for both agroforestry and a corresponding control; </a:t>
            </a:r>
          </a:p>
          <a:p>
            <a:pPr marL="361950" indent="-361950">
              <a:spcBef>
                <a:spcPts val="1200"/>
              </a:spcBef>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(2) all recommended agronomic management practices were applied consistently; </a:t>
            </a:r>
          </a:p>
          <a:p>
            <a:pPr marL="361950" indent="-361950">
              <a:spcBef>
                <a:spcPts val="1200"/>
              </a:spcBef>
              <a:buNone/>
            </a:pPr>
            <a:r>
              <a:rPr lang="en-GB" sz="1600" dirty="0">
                <a:effectLst/>
                <a:latin typeface="Arial" panose="020B0604020202020204" pitchFamily="34" charset="0"/>
                <a:ea typeface="Times New Roman" panose="02020603050405020304" pitchFamily="18" charset="0"/>
                <a:cs typeface="Arial" panose="020B0604020202020204" pitchFamily="34" charset="0"/>
              </a:rPr>
              <a:t>(3) the study was performed in randomized and controlled field trials; </a:t>
            </a:r>
          </a:p>
          <a:p>
            <a:pPr marL="361950" indent="-361950">
              <a:spcBef>
                <a:spcPts val="1200"/>
              </a:spcBef>
              <a:buNone/>
            </a:pPr>
            <a:r>
              <a:rPr lang="en-GB" sz="1600" dirty="0">
                <a:latin typeface="Arial" panose="020B0604020202020204" pitchFamily="34" charset="0"/>
                <a:cs typeface="Arial" panose="020B0604020202020204" pitchFamily="34" charset="0"/>
              </a:rPr>
              <a:t>(4) Published in English</a:t>
            </a:r>
          </a:p>
          <a:p>
            <a:pPr marL="361950" indent="-361950">
              <a:spcBef>
                <a:spcPts val="1200"/>
              </a:spcBef>
              <a:buNone/>
            </a:pPr>
            <a:r>
              <a:rPr lang="en-GB" sz="1600" dirty="0">
                <a:latin typeface="Arial" panose="020B0604020202020204" pitchFamily="34" charset="0"/>
                <a:cs typeface="Arial" panose="020B0604020202020204" pitchFamily="34" charset="0"/>
              </a:rPr>
              <a:t>(5) Published in a peer-reviewed journal</a:t>
            </a:r>
            <a:endParaRPr lang="en-US" sz="1600"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6890AD5-965A-0786-E40E-E10BE918A925}"/>
              </a:ext>
            </a:extLst>
          </p:cNvPr>
          <p:cNvSpPr txBox="1">
            <a:spLocks/>
          </p:cNvSpPr>
          <p:nvPr/>
        </p:nvSpPr>
        <p:spPr>
          <a:xfrm>
            <a:off x="381000" y="3276600"/>
            <a:ext cx="8458200" cy="3231654"/>
          </a:xfrm>
          <a:prstGeom prst="rect">
            <a:avLst/>
          </a:prstGeom>
          <a:solidFill>
            <a:schemeClr val="tx2">
              <a:lumMod val="10000"/>
              <a:lumOff val="90000"/>
            </a:schemeClr>
          </a:solidFill>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1200"/>
              </a:spcBef>
              <a:buNone/>
            </a:pPr>
            <a:r>
              <a:rPr lang="en-US" sz="1600" b="1" dirty="0">
                <a:latin typeface="Arial" panose="020B0604020202020204" pitchFamily="34" charset="0"/>
                <a:cs typeface="Arial" panose="020B0604020202020204" pitchFamily="34" charset="0"/>
              </a:rPr>
              <a:t>Exclusion criteria</a:t>
            </a:r>
            <a:endParaRPr lang="en-US" sz="1600" dirty="0">
              <a:latin typeface="Arial" panose="020B0604020202020204" pitchFamily="34" charset="0"/>
              <a:cs typeface="Arial" panose="020B0604020202020204" pitchFamily="34" charset="0"/>
            </a:endParaRPr>
          </a:p>
          <a:p>
            <a:pPr>
              <a:spcBef>
                <a:spcPts val="1200"/>
              </a:spcBef>
              <a:buAutoNum type="arabicParenBoth"/>
            </a:pPr>
            <a:r>
              <a:rPr lang="en-GB" sz="1600" dirty="0">
                <a:effectLst/>
                <a:latin typeface="Arial" panose="020B0604020202020204" pitchFamily="34" charset="0"/>
                <a:ea typeface="Times New Roman" panose="02020603050405020304" pitchFamily="18" charset="0"/>
                <a:cs typeface="Arial" panose="020B0604020202020204" pitchFamily="34" charset="0"/>
              </a:rPr>
              <a:t>the study was conducted under greenhouse condition or pot experiment; </a:t>
            </a:r>
          </a:p>
          <a:p>
            <a:pPr>
              <a:spcBef>
                <a:spcPts val="1200"/>
              </a:spcBef>
              <a:buAutoNum type="arabicParenBoth"/>
            </a:pPr>
            <a:r>
              <a:rPr lang="en-GB" sz="1600" dirty="0">
                <a:effectLst/>
                <a:latin typeface="Arial" panose="020B0604020202020204" pitchFamily="34" charset="0"/>
                <a:ea typeface="Times New Roman" panose="02020603050405020304" pitchFamily="18" charset="0"/>
                <a:cs typeface="Arial" panose="020B0604020202020204" pitchFamily="34" charset="0"/>
              </a:rPr>
              <a:t>the titles/topics were outside the research objectives; </a:t>
            </a:r>
          </a:p>
          <a:p>
            <a:pPr>
              <a:spcBef>
                <a:spcPts val="1200"/>
              </a:spcBef>
              <a:buAutoNum type="arabicParenBoth"/>
            </a:pPr>
            <a:r>
              <a:rPr lang="en-GB" sz="1600" dirty="0">
                <a:effectLst/>
                <a:latin typeface="Arial" panose="020B0604020202020204" pitchFamily="34" charset="0"/>
                <a:ea typeface="Times New Roman" panose="02020603050405020304" pitchFamily="18" charset="0"/>
                <a:cs typeface="Arial" panose="020B0604020202020204" pitchFamily="34" charset="0"/>
              </a:rPr>
              <a:t>the study was done on a different crop, not maize</a:t>
            </a: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 or maize grown for other purposes such as silage</a:t>
            </a:r>
            <a:r>
              <a:rPr lang="en-GB" sz="1600" dirty="0">
                <a:effectLst/>
                <a:latin typeface="Arial" panose="020B0604020202020204" pitchFamily="34" charset="0"/>
                <a:ea typeface="Times New Roman" panose="02020603050405020304" pitchFamily="18" charset="0"/>
                <a:cs typeface="Arial" panose="020B0604020202020204" pitchFamily="34" charset="0"/>
              </a:rPr>
              <a:t>; </a:t>
            </a:r>
          </a:p>
          <a:p>
            <a:pPr>
              <a:spcBef>
                <a:spcPts val="1200"/>
              </a:spcBef>
              <a:buAutoNum type="arabicParenBoth"/>
            </a:pPr>
            <a:r>
              <a:rPr lang="en-GB" sz="1600" dirty="0">
                <a:effectLst/>
                <a:latin typeface="Arial" panose="020B0604020202020204" pitchFamily="34" charset="0"/>
                <a:ea typeface="Times New Roman" panose="02020603050405020304" pitchFamily="18" charset="0"/>
                <a:cs typeface="Arial" panose="020B0604020202020204" pitchFamily="34" charset="0"/>
              </a:rPr>
              <a:t>the study r</a:t>
            </a: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eported nutrient concentrations in fresh maize grains such as baby corn; </a:t>
            </a:r>
          </a:p>
          <a:p>
            <a:pPr>
              <a:spcBef>
                <a:spcPts val="1200"/>
              </a:spcBef>
              <a:buAutoNum type="arabicParenBoth"/>
            </a:pPr>
            <a:r>
              <a:rPr lang="en-GB" sz="1600" dirty="0">
                <a:solidFill>
                  <a:srgbClr val="000000"/>
                </a:solidFill>
                <a:effectLst/>
                <a:latin typeface="Arial" panose="020B0604020202020204" pitchFamily="34" charset="0"/>
                <a:ea typeface="Times New Roman" panose="02020603050405020304" pitchFamily="18" charset="0"/>
                <a:cs typeface="Arial" panose="020B0604020202020204" pitchFamily="34" charset="0"/>
              </a:rPr>
              <a:t>the study did not report treatment means, but reported other measures such as median and the corresponding author did not share raw data after the data were requested; </a:t>
            </a:r>
            <a:endParaRPr lang="en-GB" sz="1600" dirty="0">
              <a:effectLst/>
              <a:latin typeface="Arial" panose="020B0604020202020204" pitchFamily="34" charset="0"/>
              <a:ea typeface="Times New Roman" panose="02020603050405020304" pitchFamily="18" charset="0"/>
              <a:cs typeface="Arial" panose="020B0604020202020204" pitchFamily="34" charset="0"/>
            </a:endParaRPr>
          </a:p>
          <a:p>
            <a:pPr>
              <a:spcBef>
                <a:spcPts val="1200"/>
              </a:spcBef>
              <a:buAutoNum type="arabicParenBoth"/>
            </a:pPr>
            <a:r>
              <a:rPr lang="en-GB" sz="1600" dirty="0">
                <a:effectLst/>
                <a:latin typeface="Arial" panose="020B0604020202020204" pitchFamily="34" charset="0"/>
                <a:ea typeface="Times New Roman" panose="02020603050405020304" pitchFamily="18" charset="0"/>
                <a:cs typeface="Arial" panose="020B0604020202020204" pitchFamily="34" charset="0"/>
              </a:rPr>
              <a:t>not published in a peer reviewed journal article;</a:t>
            </a:r>
            <a:endParaRPr lang="en-US" sz="1600" dirty="0">
              <a:latin typeface="Arial" panose="020B0604020202020204" pitchFamily="34" charset="0"/>
              <a:cs typeface="Arial" panose="020B0604020202020204" pitchFamily="34" charset="0"/>
            </a:endParaRPr>
          </a:p>
        </p:txBody>
      </p:sp>
      <p:sp>
        <p:nvSpPr>
          <p:cNvPr id="4" name="TextBox 3">
            <a:extLst>
              <a:ext uri="{FF2B5EF4-FFF2-40B4-BE49-F238E27FC236}">
                <a16:creationId xmlns:a16="http://schemas.microsoft.com/office/drawing/2014/main" id="{8E85D7D4-750C-B823-E6CD-3032CA36E0F3}"/>
              </a:ext>
            </a:extLst>
          </p:cNvPr>
          <p:cNvSpPr txBox="1"/>
          <p:nvPr/>
        </p:nvSpPr>
        <p:spPr>
          <a:xfrm>
            <a:off x="457200" y="141445"/>
            <a:ext cx="3352800" cy="523220"/>
          </a:xfrm>
          <a:prstGeom prst="rect">
            <a:avLst/>
          </a:prstGeom>
          <a:noFill/>
        </p:spPr>
        <p:txBody>
          <a:bodyPr wrap="square" rtlCol="0">
            <a:spAutoFit/>
          </a:bodyPr>
          <a:lstStyle/>
          <a:p>
            <a:r>
              <a:rPr lang="en-GB" sz="2800" b="1" dirty="0"/>
              <a:t>Example</a:t>
            </a:r>
          </a:p>
        </p:txBody>
      </p:sp>
    </p:spTree>
    <p:extLst>
      <p:ext uri="{BB962C8B-B14F-4D97-AF65-F5344CB8AC3E}">
        <p14:creationId xmlns:p14="http://schemas.microsoft.com/office/powerpoint/2010/main" val="61660974"/>
      </p:ext>
    </p:extLst>
  </p:cSld>
  <p:clrMapOvr>
    <a:masterClrMapping/>
  </p:clrMapOvr>
  <p:transition advTm="49600"/>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9969742-7889-EA8D-2D93-4DD29F3CB62E}"/>
              </a:ext>
            </a:extLst>
          </p:cNvPr>
          <p:cNvSpPr txBox="1">
            <a:spLocks/>
          </p:cNvSpPr>
          <p:nvPr/>
        </p:nvSpPr>
        <p:spPr>
          <a:xfrm>
            <a:off x="0" y="0"/>
            <a:ext cx="9144000" cy="1143000"/>
          </a:xfrm>
          <a:prstGeom prst="rect">
            <a:avLst/>
          </a:prstGeom>
          <a:solidFill>
            <a:schemeClr val="tx2">
              <a:lumMod val="10000"/>
              <a:lumOff val="90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a:p>
            <a:pPr algn="ctr"/>
            <a:r>
              <a:rPr lang="en-US" sz="2800" b="1" dirty="0">
                <a:effectLst>
                  <a:outerShdw blurRad="38100" dist="38100" dir="2700000" algn="tl">
                    <a:srgbClr val="000000">
                      <a:alpha val="43137"/>
                    </a:srgbClr>
                  </a:outerShdw>
                </a:effectLst>
                <a:latin typeface="Arial" panose="020B0604020202020204" pitchFamily="34" charset="0"/>
                <a:cs typeface="Arial" panose="020B0604020202020204" pitchFamily="34" charset="0"/>
              </a:rPr>
              <a:t>2.2. Search for relevant studies</a:t>
            </a:r>
          </a:p>
        </p:txBody>
      </p:sp>
      <p:sp>
        <p:nvSpPr>
          <p:cNvPr id="3" name="Content Placeholder 2">
            <a:extLst>
              <a:ext uri="{FF2B5EF4-FFF2-40B4-BE49-F238E27FC236}">
                <a16:creationId xmlns:a16="http://schemas.microsoft.com/office/drawing/2014/main" id="{E8EFD6B0-934A-EA01-8DAB-A56C6BBD6423}"/>
              </a:ext>
            </a:extLst>
          </p:cNvPr>
          <p:cNvSpPr txBox="1">
            <a:spLocks/>
          </p:cNvSpPr>
          <p:nvPr/>
        </p:nvSpPr>
        <p:spPr>
          <a:xfrm>
            <a:off x="457200" y="1143000"/>
            <a:ext cx="8382000" cy="5386090"/>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lvl="0" indent="0">
              <a:spcBef>
                <a:spcPts val="1200"/>
              </a:spcBef>
              <a:buNone/>
            </a:pPr>
            <a:r>
              <a:rPr lang="en-US" sz="2400" dirty="0">
                <a:latin typeface="Arial" panose="020B0604020202020204" pitchFamily="34" charset="0"/>
                <a:cs typeface="Arial" panose="020B0604020202020204" pitchFamily="34" charset="0"/>
              </a:rPr>
              <a:t>Google Scholar</a:t>
            </a:r>
          </a:p>
          <a:p>
            <a:pPr marL="0" lvl="0" indent="0">
              <a:spcBef>
                <a:spcPts val="1200"/>
              </a:spcBef>
              <a:buNone/>
            </a:pPr>
            <a:r>
              <a:rPr lang="en-US" sz="2400" dirty="0">
                <a:latin typeface="Arial" panose="020B0604020202020204" pitchFamily="34" charset="0"/>
                <a:cs typeface="Arial" panose="020B0604020202020204" pitchFamily="34" charset="0"/>
              </a:rPr>
              <a:t>Web of Science</a:t>
            </a:r>
          </a:p>
          <a:p>
            <a:pPr marL="0" indent="0">
              <a:spcBef>
                <a:spcPts val="1200"/>
              </a:spcBef>
              <a:buNone/>
            </a:pPr>
            <a:r>
              <a:rPr lang="en-US" sz="2400" dirty="0">
                <a:latin typeface="Arial" panose="020B0604020202020204" pitchFamily="34" charset="0"/>
                <a:cs typeface="Arial" panose="020B0604020202020204" pitchFamily="34" charset="0"/>
              </a:rPr>
              <a:t>SCOPUS</a:t>
            </a:r>
          </a:p>
          <a:p>
            <a:pPr marL="0" lvl="0" indent="0">
              <a:spcBef>
                <a:spcPts val="1200"/>
              </a:spcBef>
              <a:buNone/>
            </a:pPr>
            <a:r>
              <a:rPr lang="en-US" sz="2400" dirty="0">
                <a:latin typeface="Arial" panose="020B0604020202020204" pitchFamily="34" charset="0"/>
                <a:cs typeface="Arial" panose="020B0604020202020204" pitchFamily="34" charset="0"/>
              </a:rPr>
              <a:t>ProQuest</a:t>
            </a:r>
          </a:p>
          <a:p>
            <a:pPr marL="0" lvl="0" indent="0">
              <a:spcBef>
                <a:spcPts val="1200"/>
              </a:spcBef>
              <a:buNone/>
            </a:pPr>
            <a:r>
              <a:rPr lang="en-US" sz="2400" dirty="0">
                <a:latin typeface="Arial" panose="020B0604020202020204" pitchFamily="34" charset="0"/>
                <a:cs typeface="Arial" panose="020B0604020202020204" pitchFamily="34" charset="0"/>
              </a:rPr>
              <a:t>AGRIS</a:t>
            </a:r>
          </a:p>
          <a:p>
            <a:pPr marL="0" lvl="0" indent="0">
              <a:spcBef>
                <a:spcPts val="1200"/>
              </a:spcBef>
              <a:buNone/>
            </a:pPr>
            <a:r>
              <a:rPr lang="en-US" sz="2400" dirty="0">
                <a:latin typeface="Arial" panose="020B0604020202020204" pitchFamily="34" charset="0"/>
                <a:cs typeface="Arial" panose="020B0604020202020204" pitchFamily="34" charset="0"/>
              </a:rPr>
              <a:t>EBSCO: Agricola</a:t>
            </a:r>
          </a:p>
          <a:p>
            <a:pPr marL="0" lvl="0" indent="0">
              <a:spcBef>
                <a:spcPts val="1200"/>
              </a:spcBef>
              <a:buNone/>
            </a:pPr>
            <a:r>
              <a:rPr lang="en-US" sz="2400" dirty="0">
                <a:latin typeface="Arial" panose="020B0604020202020204" pitchFamily="34" charset="0"/>
                <a:cs typeface="Arial" panose="020B0604020202020204" pitchFamily="34" charset="0"/>
              </a:rPr>
              <a:t>Reference lists: Screen reference lists of related reviews, meta-analysis, etc.</a:t>
            </a:r>
          </a:p>
          <a:p>
            <a:pPr marL="0" lvl="0" indent="0">
              <a:spcBef>
                <a:spcPts val="1200"/>
              </a:spcBef>
              <a:buNone/>
            </a:pPr>
            <a:r>
              <a:rPr lang="en-US" sz="2400" dirty="0">
                <a:latin typeface="Arial" panose="020B0604020202020204" pitchFamily="34" charset="0"/>
                <a:cs typeface="Arial" panose="020B0604020202020204" pitchFamily="34" charset="0"/>
              </a:rPr>
              <a:t>Experts: contact experts who have published relevant studies</a:t>
            </a:r>
          </a:p>
          <a:p>
            <a:pPr marL="0" lvl="0" indent="0">
              <a:spcBef>
                <a:spcPts val="1200"/>
              </a:spcBef>
              <a:buNone/>
            </a:pPr>
            <a:endParaRPr 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6964531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5BBB39-97B9-CBBE-F941-37F4C67ADF92}"/>
              </a:ext>
            </a:extLst>
          </p:cNvPr>
          <p:cNvSpPr txBox="1">
            <a:spLocks/>
          </p:cNvSpPr>
          <p:nvPr/>
        </p:nvSpPr>
        <p:spPr>
          <a:xfrm>
            <a:off x="0" y="0"/>
            <a:ext cx="9144000" cy="1143000"/>
          </a:xfrm>
          <a:prstGeom prst="rect">
            <a:avLst/>
          </a:prstGeom>
          <a:solidFill>
            <a:schemeClr val="tx2">
              <a:lumMod val="10000"/>
              <a:lumOff val="90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en-US" sz="2800" b="1" dirty="0">
              <a:latin typeface="Arial" panose="020B0604020202020204" pitchFamily="34" charset="0"/>
              <a:cs typeface="Arial" panose="020B0604020202020204" pitchFamily="34" charset="0"/>
            </a:endParaRPr>
          </a:p>
          <a:p>
            <a:pPr algn="ctr"/>
            <a:r>
              <a:rPr lang="en-US" sz="2800" b="1" dirty="0">
                <a:latin typeface="Arial" panose="020B0604020202020204" pitchFamily="34" charset="0"/>
                <a:cs typeface="Arial" panose="020B0604020202020204" pitchFamily="34" charset="0"/>
              </a:rPr>
              <a:t>Define search terms</a:t>
            </a:r>
          </a:p>
        </p:txBody>
      </p:sp>
      <p:graphicFrame>
        <p:nvGraphicFramePr>
          <p:cNvPr id="3" name="Table 2">
            <a:extLst>
              <a:ext uri="{FF2B5EF4-FFF2-40B4-BE49-F238E27FC236}">
                <a16:creationId xmlns:a16="http://schemas.microsoft.com/office/drawing/2014/main" id="{3EF45662-78C9-8FD8-D5C5-2DA506A1EE1B}"/>
              </a:ext>
            </a:extLst>
          </p:cNvPr>
          <p:cNvGraphicFramePr>
            <a:graphicFrameLocks noGrp="1"/>
          </p:cNvGraphicFramePr>
          <p:nvPr>
            <p:extLst>
              <p:ext uri="{D42A27DB-BD31-4B8C-83A1-F6EECF244321}">
                <p14:modId xmlns:p14="http://schemas.microsoft.com/office/powerpoint/2010/main" val="2917697016"/>
              </p:ext>
            </p:extLst>
          </p:nvPr>
        </p:nvGraphicFramePr>
        <p:xfrm>
          <a:off x="304800" y="1185090"/>
          <a:ext cx="8534400" cy="5124262"/>
        </p:xfrm>
        <a:graphic>
          <a:graphicData uri="http://schemas.openxmlformats.org/drawingml/2006/table">
            <a:tbl>
              <a:tblPr>
                <a:tableStyleId>{5C22544A-7EE6-4342-B048-85BDC9FD1C3A}</a:tableStyleId>
              </a:tblPr>
              <a:tblGrid>
                <a:gridCol w="1295400">
                  <a:extLst>
                    <a:ext uri="{9D8B030D-6E8A-4147-A177-3AD203B41FA5}">
                      <a16:colId xmlns:a16="http://schemas.microsoft.com/office/drawing/2014/main" val="1411670169"/>
                    </a:ext>
                  </a:extLst>
                </a:gridCol>
                <a:gridCol w="7239000">
                  <a:extLst>
                    <a:ext uri="{9D8B030D-6E8A-4147-A177-3AD203B41FA5}">
                      <a16:colId xmlns:a16="http://schemas.microsoft.com/office/drawing/2014/main" val="43943087"/>
                    </a:ext>
                  </a:extLst>
                </a:gridCol>
              </a:tblGrid>
              <a:tr h="173610">
                <a:tc>
                  <a:txBody>
                    <a:bodyPr/>
                    <a:lstStyle/>
                    <a:p>
                      <a:pPr marL="0" marR="0">
                        <a:lnSpc>
                          <a:spcPct val="107000"/>
                        </a:lnSpc>
                        <a:spcBef>
                          <a:spcPts val="0"/>
                        </a:spcBef>
                        <a:spcAft>
                          <a:spcPts val="800"/>
                        </a:spcAft>
                      </a:pPr>
                      <a:r>
                        <a:rPr lang="en-GB" sz="2000" b="1" dirty="0">
                          <a:effectLst/>
                        </a:rPr>
                        <a:t>Category</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a:txBody>
                    <a:bodyPr/>
                    <a:lstStyle/>
                    <a:p>
                      <a:pPr marL="0" marR="0">
                        <a:lnSpc>
                          <a:spcPct val="107000"/>
                        </a:lnSpc>
                        <a:spcBef>
                          <a:spcPts val="0"/>
                        </a:spcBef>
                        <a:spcAft>
                          <a:spcPts val="800"/>
                        </a:spcAft>
                      </a:pPr>
                      <a:r>
                        <a:rPr lang="en-GB" sz="2000" b="1">
                          <a:effectLst/>
                        </a:rPr>
                        <a:t>Examples</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extLst>
                  <a:ext uri="{0D108BD9-81ED-4DB2-BD59-A6C34878D82A}">
                    <a16:rowId xmlns:a16="http://schemas.microsoft.com/office/drawing/2014/main" val="3232230014"/>
                  </a:ext>
                </a:extLst>
              </a:tr>
              <a:tr h="760191">
                <a:tc>
                  <a:txBody>
                    <a:bodyPr/>
                    <a:lstStyle/>
                    <a:p>
                      <a:pPr marL="0" marR="0">
                        <a:lnSpc>
                          <a:spcPct val="107000"/>
                        </a:lnSpc>
                        <a:spcBef>
                          <a:spcPts val="0"/>
                        </a:spcBef>
                        <a:spcAft>
                          <a:spcPts val="800"/>
                        </a:spcAft>
                      </a:pPr>
                      <a:r>
                        <a:rPr lang="en-GB" sz="2000" b="1" dirty="0">
                          <a:effectLst/>
                        </a:rPr>
                        <a:t>Crops</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a:txBody>
                    <a:bodyPr/>
                    <a:lstStyle/>
                    <a:p>
                      <a:pPr marL="0" marR="0">
                        <a:lnSpc>
                          <a:spcPct val="107000"/>
                        </a:lnSpc>
                        <a:spcBef>
                          <a:spcPts val="0"/>
                        </a:spcBef>
                        <a:spcAft>
                          <a:spcPts val="800"/>
                        </a:spcAft>
                      </a:pPr>
                      <a:r>
                        <a:rPr lang="en-GB" sz="2000" dirty="0" err="1">
                          <a:effectLst/>
                        </a:rPr>
                        <a:t>Ground$nut</a:t>
                      </a:r>
                      <a:r>
                        <a:rPr lang="en-GB" sz="2000" dirty="0">
                          <a:effectLst/>
                        </a:rPr>
                        <a:t>* OR “Arachis hypogaea” OR </a:t>
                      </a:r>
                      <a:r>
                        <a:rPr lang="en-GB" sz="2000" dirty="0" err="1">
                          <a:effectLst/>
                        </a:rPr>
                        <a:t>pea$nut</a:t>
                      </a:r>
                      <a:r>
                        <a:rPr lang="en-GB" sz="2000" dirty="0">
                          <a:effectLst/>
                        </a:rPr>
                        <a:t>* OR soybean* OR “soya bean*” OR “soja bean*” OR “Glycine max”  OR </a:t>
                      </a:r>
                      <a:r>
                        <a:rPr lang="en-GB" sz="2000" dirty="0" err="1">
                          <a:effectLst/>
                        </a:rPr>
                        <a:t>pigeon$pea</a:t>
                      </a:r>
                      <a:r>
                        <a:rPr lang="en-GB" sz="2000" dirty="0">
                          <a:effectLst/>
                        </a:rPr>
                        <a:t>*</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extLst>
                  <a:ext uri="{0D108BD9-81ED-4DB2-BD59-A6C34878D82A}">
                    <a16:rowId xmlns:a16="http://schemas.microsoft.com/office/drawing/2014/main" val="1461917215"/>
                  </a:ext>
                </a:extLst>
              </a:tr>
              <a:tr h="0">
                <a:tc gridSpan="2">
                  <a:txBody>
                    <a:bodyPr/>
                    <a:lstStyle/>
                    <a:p>
                      <a:pPr marL="0" marR="0">
                        <a:lnSpc>
                          <a:spcPct val="107000"/>
                        </a:lnSpc>
                        <a:spcBef>
                          <a:spcPts val="0"/>
                        </a:spcBef>
                        <a:spcAft>
                          <a:spcPts val="800"/>
                        </a:spcAft>
                      </a:pPr>
                      <a:r>
                        <a:rPr lang="en-GB" sz="2000" dirty="0">
                          <a:effectLst/>
                        </a:rPr>
                        <a:t>AND</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hMerge="1">
                  <a:txBody>
                    <a:bodyPr/>
                    <a:lstStyle/>
                    <a:p>
                      <a:pPr marL="0" marR="0">
                        <a:lnSpc>
                          <a:spcPct val="107000"/>
                        </a:lnSpc>
                        <a:spcBef>
                          <a:spcPts val="0"/>
                        </a:spcBef>
                        <a:spcAft>
                          <a:spcPts val="800"/>
                        </a:spcAft>
                      </a:pPr>
                      <a:endParaRPr lang="en-DE" sz="2000">
                        <a:effectLst/>
                        <a:latin typeface="Calibri" panose="020F0502020204030204" pitchFamily="34" charset="0"/>
                        <a:ea typeface="Calibri" panose="020F0502020204030204" pitchFamily="34" charset="0"/>
                      </a:endParaRPr>
                    </a:p>
                  </a:txBody>
                  <a:tcPr marL="23071" marR="23071" marT="23071" marB="23071"/>
                </a:tc>
                <a:extLst>
                  <a:ext uri="{0D108BD9-81ED-4DB2-BD59-A6C34878D82A}">
                    <a16:rowId xmlns:a16="http://schemas.microsoft.com/office/drawing/2014/main" val="1049436507"/>
                  </a:ext>
                </a:extLst>
              </a:tr>
              <a:tr h="693823">
                <a:tc>
                  <a:txBody>
                    <a:bodyPr/>
                    <a:lstStyle/>
                    <a:p>
                      <a:pPr marL="0" marR="0">
                        <a:lnSpc>
                          <a:spcPct val="107000"/>
                        </a:lnSpc>
                        <a:spcBef>
                          <a:spcPts val="0"/>
                        </a:spcBef>
                        <a:spcAft>
                          <a:spcPts val="800"/>
                        </a:spcAft>
                      </a:pPr>
                      <a:r>
                        <a:rPr lang="en-GB" sz="2000" b="1" dirty="0">
                          <a:effectLst/>
                        </a:rPr>
                        <a:t>Outcome</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a:txBody>
                    <a:bodyPr/>
                    <a:lstStyle/>
                    <a:p>
                      <a:pPr marL="0" marR="0">
                        <a:lnSpc>
                          <a:spcPct val="107000"/>
                        </a:lnSpc>
                        <a:spcBef>
                          <a:spcPts val="0"/>
                        </a:spcBef>
                        <a:spcAft>
                          <a:spcPts val="800"/>
                        </a:spcAft>
                      </a:pPr>
                      <a:r>
                        <a:rPr lang="en-GB" sz="2000" dirty="0">
                          <a:effectLst/>
                        </a:rPr>
                        <a:t>productivity OR production OR “yield” OR biomass OR grain OR "soil moisture" OR "soil water" OR “water storage” etc.</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extLst>
                  <a:ext uri="{0D108BD9-81ED-4DB2-BD59-A6C34878D82A}">
                    <a16:rowId xmlns:a16="http://schemas.microsoft.com/office/drawing/2014/main" val="2609884787"/>
                  </a:ext>
                </a:extLst>
              </a:tr>
              <a:tr h="108434">
                <a:tc gridSpan="2">
                  <a:txBody>
                    <a:bodyPr/>
                    <a:lstStyle/>
                    <a:p>
                      <a:pPr marL="0" marR="0">
                        <a:lnSpc>
                          <a:spcPct val="107000"/>
                        </a:lnSpc>
                        <a:spcBef>
                          <a:spcPts val="0"/>
                        </a:spcBef>
                        <a:spcAft>
                          <a:spcPts val="800"/>
                        </a:spcAft>
                      </a:pPr>
                      <a:r>
                        <a:rPr lang="en-GB" sz="2000" dirty="0">
                          <a:effectLst/>
                        </a:rPr>
                        <a:t>AND</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hMerge="1">
                  <a:txBody>
                    <a:bodyPr/>
                    <a:lstStyle/>
                    <a:p>
                      <a:pPr marL="0" marR="0">
                        <a:lnSpc>
                          <a:spcPct val="107000"/>
                        </a:lnSpc>
                        <a:spcBef>
                          <a:spcPts val="0"/>
                        </a:spcBef>
                        <a:spcAft>
                          <a:spcPts val="800"/>
                        </a:spcAft>
                      </a:pPr>
                      <a:endParaRPr lang="en-DE" sz="2000" dirty="0">
                        <a:effectLst/>
                        <a:latin typeface="Calibri" panose="020F0502020204030204" pitchFamily="34" charset="0"/>
                        <a:ea typeface="Calibri" panose="020F0502020204030204" pitchFamily="34" charset="0"/>
                      </a:endParaRPr>
                    </a:p>
                  </a:txBody>
                  <a:tcPr marL="23071" marR="23071" marT="23071" marB="23071"/>
                </a:tc>
                <a:extLst>
                  <a:ext uri="{0D108BD9-81ED-4DB2-BD59-A6C34878D82A}">
                    <a16:rowId xmlns:a16="http://schemas.microsoft.com/office/drawing/2014/main" val="3422677064"/>
                  </a:ext>
                </a:extLst>
              </a:tr>
              <a:tr h="108434">
                <a:tc>
                  <a:txBody>
                    <a:bodyPr/>
                    <a:lstStyle/>
                    <a:p>
                      <a:pPr marL="0" marR="0">
                        <a:lnSpc>
                          <a:spcPct val="107000"/>
                        </a:lnSpc>
                        <a:spcBef>
                          <a:spcPts val="0"/>
                        </a:spcBef>
                        <a:spcAft>
                          <a:spcPts val="800"/>
                        </a:spcAft>
                      </a:pPr>
                      <a:r>
                        <a:rPr lang="en-GB" sz="2000" b="1" dirty="0">
                          <a:effectLst/>
                        </a:rPr>
                        <a:t>Scale</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a:txBody>
                    <a:bodyPr/>
                    <a:lstStyle/>
                    <a:p>
                      <a:pPr marL="0" marR="0">
                        <a:lnSpc>
                          <a:spcPct val="107000"/>
                        </a:lnSpc>
                        <a:spcBef>
                          <a:spcPts val="0"/>
                        </a:spcBef>
                        <a:spcAft>
                          <a:spcPts val="800"/>
                        </a:spcAft>
                      </a:pPr>
                      <a:r>
                        <a:rPr lang="en-GB" sz="2000" dirty="0" err="1">
                          <a:effectLst/>
                        </a:rPr>
                        <a:t>Agr</a:t>
                      </a:r>
                      <a:r>
                        <a:rPr lang="en-GB" sz="2000" dirty="0">
                          <a:effectLst/>
                        </a:rPr>
                        <a:t>* OR farm OR field OR plot OR garden</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extLst>
                  <a:ext uri="{0D108BD9-81ED-4DB2-BD59-A6C34878D82A}">
                    <a16:rowId xmlns:a16="http://schemas.microsoft.com/office/drawing/2014/main" val="2167093377"/>
                  </a:ext>
                </a:extLst>
              </a:tr>
              <a:tr h="108434">
                <a:tc gridSpan="2">
                  <a:txBody>
                    <a:bodyPr/>
                    <a:lstStyle/>
                    <a:p>
                      <a:pPr marL="0" marR="0">
                        <a:lnSpc>
                          <a:spcPct val="107000"/>
                        </a:lnSpc>
                        <a:spcBef>
                          <a:spcPts val="0"/>
                        </a:spcBef>
                        <a:spcAft>
                          <a:spcPts val="800"/>
                        </a:spcAft>
                      </a:pPr>
                      <a:r>
                        <a:rPr lang="en-GB" sz="2000">
                          <a:effectLst/>
                        </a:rPr>
                        <a:t>AND</a:t>
                      </a:r>
                      <a:endParaRPr lang="en-DE" sz="200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hMerge="1">
                  <a:txBody>
                    <a:bodyPr/>
                    <a:lstStyle/>
                    <a:p>
                      <a:pPr marL="0" marR="0">
                        <a:lnSpc>
                          <a:spcPct val="107000"/>
                        </a:lnSpc>
                        <a:spcBef>
                          <a:spcPts val="0"/>
                        </a:spcBef>
                        <a:spcAft>
                          <a:spcPts val="800"/>
                        </a:spcAft>
                      </a:pPr>
                      <a:endParaRPr lang="en-DE" sz="2000">
                        <a:effectLst/>
                        <a:latin typeface="Calibri" panose="020F0502020204030204" pitchFamily="34" charset="0"/>
                        <a:ea typeface="Calibri" panose="020F0502020204030204" pitchFamily="34" charset="0"/>
                      </a:endParaRPr>
                    </a:p>
                  </a:txBody>
                  <a:tcPr marL="23071" marR="23071" marT="23071" marB="23071"/>
                </a:tc>
                <a:extLst>
                  <a:ext uri="{0D108BD9-81ED-4DB2-BD59-A6C34878D82A}">
                    <a16:rowId xmlns:a16="http://schemas.microsoft.com/office/drawing/2014/main" val="3893348323"/>
                  </a:ext>
                </a:extLst>
              </a:tr>
              <a:tr h="1616127">
                <a:tc>
                  <a:txBody>
                    <a:bodyPr/>
                    <a:lstStyle/>
                    <a:p>
                      <a:pPr marL="0" marR="0">
                        <a:lnSpc>
                          <a:spcPct val="107000"/>
                        </a:lnSpc>
                        <a:spcBef>
                          <a:spcPts val="0"/>
                        </a:spcBef>
                        <a:spcAft>
                          <a:spcPts val="800"/>
                        </a:spcAft>
                      </a:pPr>
                      <a:r>
                        <a:rPr lang="en-GB" sz="2000" b="1" dirty="0">
                          <a:effectLst/>
                        </a:rPr>
                        <a:t>Region</a:t>
                      </a:r>
                      <a:endParaRPr lang="en-DE" sz="2000" b="1"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tc>
                  <a:txBody>
                    <a:bodyPr/>
                    <a:lstStyle/>
                    <a:p>
                      <a:pPr marL="0" marR="0">
                        <a:lnSpc>
                          <a:spcPct val="107000"/>
                        </a:lnSpc>
                        <a:spcBef>
                          <a:spcPts val="0"/>
                        </a:spcBef>
                        <a:spcAft>
                          <a:spcPts val="800"/>
                        </a:spcAft>
                      </a:pPr>
                      <a:r>
                        <a:rPr lang="en-GB" sz="2000" dirty="0">
                          <a:effectLst/>
                        </a:rPr>
                        <a:t>“</a:t>
                      </a:r>
                      <a:r>
                        <a:rPr lang="en-GB" sz="2000" dirty="0" err="1">
                          <a:effectLst/>
                        </a:rPr>
                        <a:t>sub$Saharan</a:t>
                      </a:r>
                      <a:r>
                        <a:rPr lang="en-GB" sz="2000" dirty="0">
                          <a:effectLst/>
                        </a:rPr>
                        <a:t> Africa” OR Angola OR Benin OR Botswana OR “Burkina Faso” OR Burundi etc.</a:t>
                      </a:r>
                      <a:endParaRPr lang="en-DE" sz="2000" dirty="0">
                        <a:effectLst/>
                        <a:latin typeface="Calibri" panose="020F0502020204030204" pitchFamily="34" charset="0"/>
                        <a:ea typeface="Calibri" panose="020F0502020204030204" pitchFamily="34" charset="0"/>
                      </a:endParaRPr>
                    </a:p>
                  </a:txBody>
                  <a:tcPr marL="23071" marR="23071" marT="23071" marB="23071">
                    <a:solidFill>
                      <a:srgbClr val="CCFFCC"/>
                    </a:solidFill>
                  </a:tcPr>
                </a:tc>
                <a:extLst>
                  <a:ext uri="{0D108BD9-81ED-4DB2-BD59-A6C34878D82A}">
                    <a16:rowId xmlns:a16="http://schemas.microsoft.com/office/drawing/2014/main" val="118816805"/>
                  </a:ext>
                </a:extLst>
              </a:tr>
            </a:tbl>
          </a:graphicData>
        </a:graphic>
      </p:graphicFrame>
    </p:spTree>
    <p:extLst>
      <p:ext uri="{BB962C8B-B14F-4D97-AF65-F5344CB8AC3E}">
        <p14:creationId xmlns:p14="http://schemas.microsoft.com/office/powerpoint/2010/main" val="50903491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Rectangle 3">
            <a:extLst>
              <a:ext uri="{FF2B5EF4-FFF2-40B4-BE49-F238E27FC236}">
                <a16:creationId xmlns:a16="http://schemas.microsoft.com/office/drawing/2014/main" id="{3A90BD47-F91F-C273-C5DF-917846F460C2}"/>
              </a:ext>
            </a:extLst>
          </p:cNvPr>
          <p:cNvSpPr>
            <a:spLocks noGrp="1" noChangeArrowheads="1"/>
          </p:cNvSpPr>
          <p:nvPr>
            <p:ph idx="1"/>
          </p:nvPr>
        </p:nvSpPr>
        <p:spPr>
          <a:xfrm>
            <a:off x="609600" y="685800"/>
            <a:ext cx="8191500" cy="4800600"/>
          </a:xfrm>
        </p:spPr>
        <p:txBody>
          <a:bodyPr rtlCol="0">
            <a:noAutofit/>
          </a:bodyPr>
          <a:lstStyle/>
          <a:p>
            <a:pPr marL="0" indent="0" eaLnBrk="1" fontAlgn="auto" hangingPunct="1">
              <a:spcAft>
                <a:spcPts val="0"/>
              </a:spcAft>
              <a:buNone/>
              <a:defRPr/>
            </a:pPr>
            <a:r>
              <a:rPr lang="en-US" sz="2000" b="1" dirty="0">
                <a:latin typeface="Arial" panose="020B0604020202020204" pitchFamily="34" charset="0"/>
                <a:cs typeface="Arial" panose="020B0604020202020204" pitchFamily="34" charset="0"/>
              </a:rPr>
              <a:t>Boolean operators</a:t>
            </a:r>
            <a:endParaRPr lang="en-GB" altLang="ja-JP" sz="2000" dirty="0">
              <a:latin typeface="Arial" panose="020B0604020202020204" pitchFamily="34" charset="0"/>
              <a:cs typeface="Arial" panose="020B0604020202020204" pitchFamily="34" charset="0"/>
            </a:endParaRP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OR</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makes the search broader</a:t>
            </a: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AND</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makes the search more selective</a:t>
            </a: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means all subheadings are searched</a:t>
            </a: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adj</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cuts down on miscellaneous citations</a:t>
            </a:r>
          </a:p>
          <a:p>
            <a:pPr lvl="1"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Heart adj failure</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would find only instances in which </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heart</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is next to </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failure.</a:t>
            </a:r>
            <a:r>
              <a:rPr lang="ja-JP" altLang="en-US" sz="2000" dirty="0">
                <a:latin typeface="Arial" panose="020B0604020202020204" pitchFamily="34" charset="0"/>
                <a:cs typeface="Arial" panose="020B0604020202020204" pitchFamily="34" charset="0"/>
              </a:rPr>
              <a:t>”</a:t>
            </a:r>
            <a:endParaRPr lang="en-US" altLang="ja-JP" sz="2000" dirty="0">
              <a:latin typeface="Arial" panose="020B0604020202020204" pitchFamily="34" charset="0"/>
              <a:cs typeface="Arial" panose="020B0604020202020204" pitchFamily="34" charset="0"/>
            </a:endParaRP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truncates a word with different endings</a:t>
            </a:r>
          </a:p>
          <a:p>
            <a:pPr lvl="1"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Analy$</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would find words like analysis, analyses, analyze, and </a:t>
            </a:r>
            <a:r>
              <a:rPr lang="en-US" altLang="ja-JP" sz="2000" dirty="0" err="1">
                <a:latin typeface="Arial" panose="020B0604020202020204" pitchFamily="34" charset="0"/>
                <a:cs typeface="Arial" panose="020B0604020202020204" pitchFamily="34" charset="0"/>
              </a:rPr>
              <a:t>analyse</a:t>
            </a:r>
            <a:endParaRPr lang="en-US" altLang="ja-JP" sz="2000" dirty="0">
              <a:latin typeface="Arial" panose="020B0604020202020204" pitchFamily="34" charset="0"/>
              <a:cs typeface="Arial" panose="020B0604020202020204" pitchFamily="34" charset="0"/>
            </a:endParaRP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a:t>
            </a:r>
            <a:r>
              <a:rPr lang="en-US" altLang="ja-JP" sz="2000" dirty="0" err="1">
                <a:solidFill>
                  <a:srgbClr val="0000FF"/>
                </a:solidFill>
                <a:latin typeface="Arial" panose="020B0604020202020204" pitchFamily="34" charset="0"/>
                <a:cs typeface="Arial" panose="020B0604020202020204" pitchFamily="34" charset="0"/>
              </a:rPr>
              <a:t>ti</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or </a:t>
            </a: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.ab</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 searches in the title or abstract for the word of interest</a:t>
            </a:r>
          </a:p>
          <a:p>
            <a:pPr lvl="1" eaLnBrk="1" fontAlgn="auto" hangingPunct="1">
              <a:spcAft>
                <a:spcPts val="0"/>
              </a:spcAft>
              <a:defRPr/>
            </a:pPr>
            <a:r>
              <a:rPr lang="en-US" altLang="en-US" sz="2000" dirty="0">
                <a:latin typeface="Arial" panose="020B0604020202020204" pitchFamily="34" charset="0"/>
                <a:cs typeface="Arial" panose="020B0604020202020204" pitchFamily="34" charset="0"/>
              </a:rPr>
              <a:t>Can find citations where the word you search for is not a keyword</a:t>
            </a:r>
          </a:p>
          <a:p>
            <a:pPr eaLnBrk="1" fontAlgn="auto" hangingPunct="1">
              <a:spcAft>
                <a:spcPts val="0"/>
              </a:spcAft>
              <a:defRPr/>
            </a:pPr>
            <a:r>
              <a:rPr lang="ja-JP" altLang="en-US" sz="2000" dirty="0">
                <a:latin typeface="Arial" panose="020B0604020202020204" pitchFamily="34" charset="0"/>
                <a:cs typeface="Arial" panose="020B0604020202020204" pitchFamily="34" charset="0"/>
              </a:rPr>
              <a:t>“</a:t>
            </a:r>
            <a:r>
              <a:rPr lang="en-US" altLang="ja-JP" sz="2000" dirty="0">
                <a:solidFill>
                  <a:srgbClr val="0000FF"/>
                </a:solidFill>
                <a:latin typeface="Arial" panose="020B0604020202020204" pitchFamily="34" charset="0"/>
                <a:cs typeface="Arial" panose="020B0604020202020204" pitchFamily="34" charset="0"/>
              </a:rPr>
              <a:t>.</a:t>
            </a:r>
            <a:r>
              <a:rPr lang="en-US" altLang="ja-JP" sz="2000" dirty="0" err="1">
                <a:solidFill>
                  <a:srgbClr val="0000FF"/>
                </a:solidFill>
                <a:latin typeface="Arial" panose="020B0604020202020204" pitchFamily="34" charset="0"/>
                <a:cs typeface="Arial" panose="020B0604020202020204" pitchFamily="34" charset="0"/>
              </a:rPr>
              <a:t>mp</a:t>
            </a:r>
            <a:r>
              <a:rPr lang="ja-JP" altLang="en-US" sz="2000" dirty="0">
                <a:latin typeface="Arial" panose="020B0604020202020204" pitchFamily="34" charset="0"/>
                <a:cs typeface="Arial" panose="020B0604020202020204" pitchFamily="34" charset="0"/>
              </a:rPr>
              <a:t>”</a:t>
            </a:r>
            <a:r>
              <a:rPr lang="en-US" altLang="ja-JP" sz="2000" dirty="0">
                <a:latin typeface="Arial" panose="020B0604020202020204" pitchFamily="34" charset="0"/>
                <a:cs typeface="Arial" panose="020B0604020202020204" pitchFamily="34" charset="0"/>
              </a:rPr>
              <a:t> or multiple posting — a text word search</a:t>
            </a:r>
            <a:endParaRPr lang="en-US" altLang="en-US" sz="20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58776508"/>
      </p:ext>
    </p:extLst>
  </p:cSld>
  <p:clrMapOvr>
    <a:masterClrMapping/>
  </p:clrMapOvr>
  <p:transition/>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9" name="Rectangle 3">
            <a:extLst>
              <a:ext uri="{FF2B5EF4-FFF2-40B4-BE49-F238E27FC236}">
                <a16:creationId xmlns:a16="http://schemas.microsoft.com/office/drawing/2014/main" id="{32A894EC-4C81-7559-4A7D-EB964CD54B7C}"/>
              </a:ext>
            </a:extLst>
          </p:cNvPr>
          <p:cNvSpPr>
            <a:spLocks noGrp="1" noChangeArrowheads="1"/>
          </p:cNvSpPr>
          <p:nvPr>
            <p:ph type="body" idx="1"/>
          </p:nvPr>
        </p:nvSpPr>
        <p:spPr>
          <a:xfrm>
            <a:off x="381000" y="533400"/>
            <a:ext cx="8534400" cy="5486400"/>
          </a:xfrm>
          <a:solidFill>
            <a:srgbClr val="92D050"/>
          </a:solidFill>
        </p:spPr>
        <p:txBody>
          <a:bodyPr>
            <a:noAutofit/>
          </a:bodyPr>
          <a:lstStyle/>
          <a:p>
            <a:pPr marL="0" indent="0">
              <a:lnSpc>
                <a:spcPct val="150000"/>
              </a:lnSpc>
              <a:buNone/>
            </a:pPr>
            <a:r>
              <a:rPr lang="en-US" altLang="en-US" sz="2400" b="1" dirty="0">
                <a:latin typeface="Arial" panose="020B0604020202020204" pitchFamily="34" charset="0"/>
                <a:cs typeface="Arial" panose="020B0604020202020204" pitchFamily="34" charset="0"/>
              </a:rPr>
              <a:t>Box: Sources of bias in literature search</a:t>
            </a:r>
          </a:p>
          <a:p>
            <a:pPr>
              <a:lnSpc>
                <a:spcPct val="150000"/>
              </a:lnSpc>
            </a:pPr>
            <a:r>
              <a:rPr lang="en-US" altLang="en-US" sz="2400" b="1" dirty="0">
                <a:latin typeface="Arial" panose="020B0604020202020204" pitchFamily="34" charset="0"/>
                <a:cs typeface="Arial" panose="020B0604020202020204" pitchFamily="34" charset="0"/>
              </a:rPr>
              <a:t>Database bias</a:t>
            </a:r>
            <a:r>
              <a:rPr lang="en-US" altLang="en-US" sz="2400" dirty="0">
                <a:latin typeface="Arial" panose="020B0604020202020204" pitchFamily="34" charset="0"/>
                <a:cs typeface="Arial" panose="020B0604020202020204" pitchFamily="34" charset="0"/>
              </a:rPr>
              <a:t> - No single database is likely to contain all published studies on a given subject.</a:t>
            </a:r>
          </a:p>
          <a:p>
            <a:pPr>
              <a:lnSpc>
                <a:spcPct val="150000"/>
              </a:lnSpc>
            </a:pPr>
            <a:r>
              <a:rPr lang="en-US" altLang="en-US" sz="2400" b="1" dirty="0">
                <a:latin typeface="Arial" panose="020B0604020202020204" pitchFamily="34" charset="0"/>
                <a:cs typeface="Arial" panose="020B0604020202020204" pitchFamily="34" charset="0"/>
              </a:rPr>
              <a:t>Publication bias</a:t>
            </a:r>
            <a:r>
              <a:rPr lang="en-US" altLang="en-US" sz="2400" dirty="0">
                <a:latin typeface="Arial" panose="020B0604020202020204" pitchFamily="34" charset="0"/>
                <a:cs typeface="Arial" panose="020B0604020202020204" pitchFamily="34" charset="0"/>
              </a:rPr>
              <a:t> - selective publication of articles that show positive treatment of effects and statistical significance.</a:t>
            </a:r>
          </a:p>
          <a:p>
            <a:pPr>
              <a:lnSpc>
                <a:spcPct val="120000"/>
              </a:lnSpc>
            </a:pPr>
            <a:r>
              <a:rPr lang="en-US" altLang="en-US" sz="2400" b="1" dirty="0">
                <a:latin typeface="Arial" panose="020B0604020202020204" pitchFamily="34" charset="0"/>
                <a:cs typeface="Arial" panose="020B0604020202020204" pitchFamily="34" charset="0"/>
              </a:rPr>
              <a:t>English-language bias</a:t>
            </a:r>
            <a:r>
              <a:rPr lang="en-US" altLang="en-US" sz="2400" dirty="0">
                <a:latin typeface="Arial" panose="020B0604020202020204" pitchFamily="34" charset="0"/>
                <a:cs typeface="Arial" panose="020B0604020202020204" pitchFamily="34" charset="0"/>
              </a:rPr>
              <a:t> - reviewers often exclude papers published in other languages</a:t>
            </a:r>
          </a:p>
          <a:p>
            <a:pPr>
              <a:lnSpc>
                <a:spcPct val="120000"/>
              </a:lnSpc>
            </a:pPr>
            <a:r>
              <a:rPr lang="en-US" altLang="en-US" sz="2400" b="1" dirty="0">
                <a:latin typeface="Arial" panose="020B0604020202020204" pitchFamily="34" charset="0"/>
                <a:cs typeface="Arial" panose="020B0604020202020204" pitchFamily="34" charset="0"/>
              </a:rPr>
              <a:t>Citation bias</a:t>
            </a:r>
            <a:r>
              <a:rPr lang="en-US" altLang="en-US" sz="2400" dirty="0">
                <a:latin typeface="Arial" panose="020B0604020202020204" pitchFamily="34" charset="0"/>
                <a:cs typeface="Arial" panose="020B0604020202020204" pitchFamily="34" charset="0"/>
              </a:rPr>
              <a:t> - studies with significant or positive results are more often cited in other publications than studies with inconclusive or negative findings</a:t>
            </a:r>
          </a:p>
          <a:p>
            <a:pPr>
              <a:lnSpc>
                <a:spcPct val="150000"/>
              </a:lnSpc>
            </a:pPr>
            <a:endParaRPr lang="en-US" altLang="en-US" sz="2400" dirty="0">
              <a:latin typeface="Arial" panose="020B0604020202020204" pitchFamily="34" charset="0"/>
              <a:cs typeface="Arial" panose="020B0604020202020204" pitchFamily="34" charset="0"/>
            </a:endParaRP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377F4-284F-9683-A251-185809220147}"/>
              </a:ext>
            </a:extLst>
          </p:cNvPr>
          <p:cNvSpPr txBox="1">
            <a:spLocks/>
          </p:cNvSpPr>
          <p:nvPr/>
        </p:nvSpPr>
        <p:spPr>
          <a:xfrm>
            <a:off x="0" y="0"/>
            <a:ext cx="9144000" cy="914400"/>
          </a:xfrm>
          <a:prstGeom prst="rect">
            <a:avLst/>
          </a:prstGeom>
          <a:solidFill>
            <a:schemeClr val="tx2">
              <a:lumMod val="10000"/>
              <a:lumOff val="90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en-US" sz="2800" b="1" dirty="0">
              <a:latin typeface="Arial" panose="020B0604020202020204" pitchFamily="34" charset="0"/>
              <a:cs typeface="Arial" panose="020B0604020202020204" pitchFamily="34" charset="0"/>
            </a:endParaRPr>
          </a:p>
          <a:p>
            <a:pPr algn="ctr"/>
            <a:r>
              <a:rPr lang="en-US" sz="2800" b="1" dirty="0">
                <a:latin typeface="Arial" panose="020B0604020202020204" pitchFamily="34" charset="0"/>
                <a:cs typeface="Arial" panose="020B0604020202020204" pitchFamily="34" charset="0"/>
              </a:rPr>
              <a:t>2.3. Select studies for inclusion in SR/MA</a:t>
            </a:r>
          </a:p>
        </p:txBody>
      </p:sp>
      <p:sp>
        <p:nvSpPr>
          <p:cNvPr id="3" name="Content Placeholder 2">
            <a:extLst>
              <a:ext uri="{FF2B5EF4-FFF2-40B4-BE49-F238E27FC236}">
                <a16:creationId xmlns:a16="http://schemas.microsoft.com/office/drawing/2014/main" id="{1D1B4F4B-7CB6-89AF-672A-F56F53452F3E}"/>
              </a:ext>
            </a:extLst>
          </p:cNvPr>
          <p:cNvSpPr txBox="1">
            <a:spLocks/>
          </p:cNvSpPr>
          <p:nvPr/>
        </p:nvSpPr>
        <p:spPr>
          <a:xfrm>
            <a:off x="381000" y="762000"/>
            <a:ext cx="8610600" cy="6123536"/>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a:lnSpc>
                <a:spcPct val="150000"/>
              </a:lnSpc>
              <a:spcBef>
                <a:spcPts val="600"/>
              </a:spcBef>
            </a:pPr>
            <a:r>
              <a:rPr lang="en-US" sz="2200" dirty="0">
                <a:latin typeface="Arial" panose="020B0604020202020204" pitchFamily="34" charset="0"/>
                <a:cs typeface="Arial" panose="020B0604020202020204" pitchFamily="34" charset="0"/>
              </a:rPr>
              <a:t>Download all retrieved publications and create a library of literature; </a:t>
            </a:r>
          </a:p>
          <a:p>
            <a:pPr>
              <a:lnSpc>
                <a:spcPct val="150000"/>
              </a:lnSpc>
              <a:spcBef>
                <a:spcPts val="600"/>
              </a:spcBef>
            </a:pPr>
            <a:r>
              <a:rPr lang="en-US" sz="2200" dirty="0">
                <a:latin typeface="Arial" panose="020B0604020202020204" pitchFamily="34" charset="0"/>
                <a:cs typeface="Arial" panose="020B0604020202020204" pitchFamily="34" charset="0"/>
              </a:rPr>
              <a:t>Review publications against the selection criteria: </a:t>
            </a:r>
          </a:p>
          <a:p>
            <a:pPr lvl="2" indent="-342900">
              <a:lnSpc>
                <a:spcPct val="150000"/>
              </a:lnSpc>
              <a:spcBef>
                <a:spcPts val="600"/>
              </a:spcBef>
            </a:pPr>
            <a:r>
              <a:rPr lang="en-US" sz="2000" dirty="0">
                <a:solidFill>
                  <a:srgbClr val="0000FF"/>
                </a:solidFill>
                <a:latin typeface="Arial" panose="020B0604020202020204" pitchFamily="34" charset="0"/>
                <a:cs typeface="Arial" panose="020B0604020202020204" pitchFamily="34" charset="0"/>
              </a:rPr>
              <a:t>Title and abstract appraisal</a:t>
            </a:r>
          </a:p>
          <a:p>
            <a:pPr lvl="2" indent="-342900">
              <a:lnSpc>
                <a:spcPct val="150000"/>
              </a:lnSpc>
              <a:spcBef>
                <a:spcPts val="600"/>
              </a:spcBef>
            </a:pPr>
            <a:r>
              <a:rPr lang="en-US" sz="2000" dirty="0">
                <a:solidFill>
                  <a:srgbClr val="0000FF"/>
                </a:solidFill>
                <a:latin typeface="Arial" panose="020B0604020202020204" pitchFamily="34" charset="0"/>
                <a:cs typeface="Arial" panose="020B0604020202020204" pitchFamily="34" charset="0"/>
              </a:rPr>
              <a:t>Full text appraisal.</a:t>
            </a:r>
          </a:p>
          <a:p>
            <a:pPr>
              <a:lnSpc>
                <a:spcPct val="150000"/>
              </a:lnSpc>
              <a:spcBef>
                <a:spcPts val="600"/>
              </a:spcBef>
            </a:pPr>
            <a:r>
              <a:rPr lang="en-US" sz="2200" dirty="0">
                <a:latin typeface="Arial" panose="020B0604020202020204" pitchFamily="34" charset="0"/>
                <a:cs typeface="Arial" panose="020B0604020202020204" pitchFamily="34" charset="0"/>
              </a:rPr>
              <a:t>Establish a library of publications that meet the inclusion criteria based on screening the title and abstract</a:t>
            </a:r>
          </a:p>
          <a:p>
            <a:pPr>
              <a:lnSpc>
                <a:spcPct val="150000"/>
              </a:lnSpc>
              <a:spcBef>
                <a:spcPts val="600"/>
              </a:spcBef>
            </a:pPr>
            <a:r>
              <a:rPr lang="en-US" sz="2200" dirty="0">
                <a:latin typeface="Arial" panose="020B0604020202020204" pitchFamily="34" charset="0"/>
                <a:cs typeface="Arial" panose="020B0604020202020204" pitchFamily="34" charset="0"/>
              </a:rPr>
              <a:t>Conduct full text appraisal on publications that pass abstract appraisal</a:t>
            </a:r>
          </a:p>
          <a:p>
            <a:pPr>
              <a:lnSpc>
                <a:spcPct val="150000"/>
              </a:lnSpc>
              <a:spcBef>
                <a:spcPts val="600"/>
              </a:spcBef>
            </a:pPr>
            <a:r>
              <a:rPr lang="en-US" sz="2200" dirty="0">
                <a:latin typeface="Arial" panose="020B0604020202020204" pitchFamily="34" charset="0"/>
                <a:cs typeface="Arial" panose="020B0604020202020204" pitchFamily="34" charset="0"/>
              </a:rPr>
              <a:t>Select publications from which data will be extracted and assess their quality. </a:t>
            </a:r>
          </a:p>
        </p:txBody>
      </p:sp>
    </p:spTree>
    <p:extLst>
      <p:ext uri="{BB962C8B-B14F-4D97-AF65-F5344CB8AC3E}">
        <p14:creationId xmlns:p14="http://schemas.microsoft.com/office/powerpoint/2010/main" val="43867698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7E08F8-38D9-96F7-FA6A-5A66EF6BC70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2BDF0BEC-7368-987A-E17A-413388129D95}"/>
              </a:ext>
            </a:extLst>
          </p:cNvPr>
          <p:cNvSpPr>
            <a:spLocks noGrp="1"/>
          </p:cNvSpPr>
          <p:nvPr>
            <p:ph type="title"/>
          </p:nvPr>
        </p:nvSpPr>
        <p:spPr/>
        <p:txBody>
          <a:bodyPr>
            <a:noAutofit/>
          </a:bodyPr>
          <a:lstStyle/>
          <a:p>
            <a:r>
              <a:rPr lang="en-US" sz="4000" b="1" dirty="0">
                <a:effectLst/>
                <a:latin typeface="Arial" panose="020B0604020202020204" pitchFamily="34" charset="0"/>
                <a:ea typeface="MS Mincho" panose="02020609040205080304" pitchFamily="49" charset="-128"/>
                <a:cs typeface="Arial" panose="020B0604020202020204" pitchFamily="34" charset="0"/>
              </a:rPr>
              <a:t>Setting the scene and agreeing on expectations/outcomes</a:t>
            </a:r>
            <a:endParaRPr lang="en-GB" sz="4000" b="1" dirty="0">
              <a:latin typeface="Arial" panose="020B0604020202020204" pitchFamily="34" charset="0"/>
              <a:cs typeface="Arial" panose="020B0604020202020204" pitchFamily="34" charset="0"/>
            </a:endParaRPr>
          </a:p>
        </p:txBody>
      </p:sp>
      <p:sp>
        <p:nvSpPr>
          <p:cNvPr id="3" name="Content Placeholder 2">
            <a:extLst>
              <a:ext uri="{FF2B5EF4-FFF2-40B4-BE49-F238E27FC236}">
                <a16:creationId xmlns:a16="http://schemas.microsoft.com/office/drawing/2014/main" id="{0956D623-A4DE-2FB3-4712-8FF93C67637A}"/>
              </a:ext>
            </a:extLst>
          </p:cNvPr>
          <p:cNvSpPr txBox="1">
            <a:spLocks/>
          </p:cNvSpPr>
          <p:nvPr/>
        </p:nvSpPr>
        <p:spPr>
          <a:xfrm>
            <a:off x="466725" y="1828800"/>
            <a:ext cx="8210550" cy="4292987"/>
          </a:xfrm>
          <a:prstGeom prst="rect">
            <a:avLst/>
          </a:prstGeom>
          <a:noFill/>
          <a:ln>
            <a:noFill/>
          </a:ln>
        </p:spPr>
        <p:txBody>
          <a:bodyPr spcFirstLastPara="1" vert="horz" wrap="square" lIns="68569" tIns="34275" rIns="68569" bIns="34275" rtlCol="0" anchor="ctr" anchorCtr="0">
            <a:noAutofit/>
          </a:bodyPr>
          <a:lstStyle>
            <a:lvl1pPr marL="457200" marR="0" lvl="0" indent="-228600" algn="l" defTabSz="914400" rtl="0" eaLnBrk="1" latinLnBrk="0" hangingPunct="1">
              <a:lnSpc>
                <a:spcPct val="90000"/>
              </a:lnSpc>
              <a:spcBef>
                <a:spcPts val="1000"/>
              </a:spcBef>
              <a:spcAft>
                <a:spcPts val="0"/>
              </a:spcAft>
              <a:buClr>
                <a:schemeClr val="dk1"/>
              </a:buClr>
              <a:buSzPts val="3200"/>
              <a:buFont typeface="Arial"/>
              <a:buNone/>
              <a:defRPr sz="3200" b="0" i="0" u="none" strike="noStrike" kern="1200" cap="none">
                <a:solidFill>
                  <a:schemeClr val="dk1"/>
                </a:solidFill>
                <a:latin typeface="Calibri"/>
                <a:ea typeface="Calibri"/>
                <a:cs typeface="Calibri"/>
                <a:sym typeface="Calibri"/>
              </a:defRPr>
            </a:lvl1pPr>
            <a:lvl2pPr marL="914400" marR="0" lvl="1" indent="-228600" algn="l" defTabSz="914400" rtl="0" eaLnBrk="1" latinLnBrk="0" hangingPunct="1">
              <a:lnSpc>
                <a:spcPct val="90000"/>
              </a:lnSpc>
              <a:spcBef>
                <a:spcPts val="500"/>
              </a:spcBef>
              <a:spcAft>
                <a:spcPts val="0"/>
              </a:spcAft>
              <a:buClr>
                <a:schemeClr val="dk1"/>
              </a:buClr>
              <a:buSzPts val="2000"/>
              <a:buFont typeface="Arial"/>
              <a:buNone/>
              <a:defRPr sz="2000" b="1" i="0" u="none" strike="noStrike" kern="1200" cap="none">
                <a:solidFill>
                  <a:schemeClr val="dk1"/>
                </a:solidFill>
                <a:latin typeface="Calibri"/>
                <a:ea typeface="Calibri"/>
                <a:cs typeface="Calibri"/>
                <a:sym typeface="Calibri"/>
              </a:defRPr>
            </a:lvl2pPr>
            <a:lvl3pPr marL="1371600" marR="0" lvl="2" indent="-228600" algn="l" defTabSz="914400" rtl="0" eaLnBrk="1" latinLnBrk="0" hangingPunct="1">
              <a:lnSpc>
                <a:spcPct val="90000"/>
              </a:lnSpc>
              <a:spcBef>
                <a:spcPts val="500"/>
              </a:spcBef>
              <a:spcAft>
                <a:spcPts val="0"/>
              </a:spcAft>
              <a:buClr>
                <a:schemeClr val="dk1"/>
              </a:buClr>
              <a:buSzPts val="1800"/>
              <a:buFont typeface="Arial"/>
              <a:buNone/>
              <a:defRPr sz="1800" b="1" i="0" u="none" strike="noStrike" kern="1200" cap="none">
                <a:solidFill>
                  <a:schemeClr val="dk1"/>
                </a:solidFill>
                <a:latin typeface="Calibri"/>
                <a:ea typeface="Calibri"/>
                <a:cs typeface="Calibri"/>
                <a:sym typeface="Calibri"/>
              </a:defRPr>
            </a:lvl3pPr>
            <a:lvl4pPr marL="1828800" marR="0" lvl="3"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4pPr>
            <a:lvl5pPr marL="2286000" marR="0" lvl="4"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5pPr>
            <a:lvl6pPr marL="2743200" marR="0" lvl="5"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6pPr>
            <a:lvl7pPr marL="3200400" marR="0" lvl="6"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7pPr>
            <a:lvl8pPr marL="3657600" marR="0" lvl="7"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8pPr>
            <a:lvl9pPr marL="4114800" marR="0" lvl="8" indent="-228600" algn="l" defTabSz="914400" rtl="0" eaLnBrk="1" latinLnBrk="0" hangingPunct="1">
              <a:lnSpc>
                <a:spcPct val="90000"/>
              </a:lnSpc>
              <a:spcBef>
                <a:spcPts val="500"/>
              </a:spcBef>
              <a:spcAft>
                <a:spcPts val="0"/>
              </a:spcAft>
              <a:buClr>
                <a:schemeClr val="dk1"/>
              </a:buClr>
              <a:buSzPts val="1600"/>
              <a:buFont typeface="Arial"/>
              <a:buNone/>
              <a:defRPr sz="1600" b="1" i="0" u="none" strike="noStrike" kern="1200" cap="none">
                <a:solidFill>
                  <a:schemeClr val="dk1"/>
                </a:solidFill>
                <a:latin typeface="Calibri"/>
                <a:ea typeface="Calibri"/>
                <a:cs typeface="Calibri"/>
                <a:sym typeface="Calibri"/>
              </a:defRPr>
            </a:lvl9pPr>
          </a:lstStyle>
          <a:p>
            <a:pPr marL="0" indent="0">
              <a:lnSpc>
                <a:spcPct val="150000"/>
              </a:lnSpc>
              <a:spcBef>
                <a:spcPts val="0"/>
              </a:spcBef>
            </a:pPr>
            <a:r>
              <a:rPr lang="en-GB" b="1" dirty="0">
                <a:latin typeface="Arial" panose="020B0604020202020204" pitchFamily="34" charset="0"/>
                <a:cs typeface="Arial" panose="020B0604020202020204" pitchFamily="34" charset="0"/>
              </a:rPr>
              <a:t>Why do we write?</a:t>
            </a:r>
          </a:p>
          <a:p>
            <a:pPr marL="342900" indent="-342900">
              <a:lnSpc>
                <a:spcPct val="150000"/>
              </a:lnSpc>
              <a:spcBef>
                <a:spcPts val="0"/>
              </a:spcBef>
              <a:buFont typeface="Wingdings" panose="05000000000000000000" pitchFamily="2" charset="2"/>
              <a:buChar char="ü"/>
            </a:pPr>
            <a:r>
              <a:rPr lang="en-GB" sz="2400" dirty="0">
                <a:solidFill>
                  <a:srgbClr val="0000FF"/>
                </a:solidFill>
                <a:latin typeface="Arial" panose="020B0604020202020204" pitchFamily="34" charset="0"/>
                <a:cs typeface="Arial" panose="020B0604020202020204" pitchFamily="34" charset="0"/>
              </a:rPr>
              <a:t>Academic writing facilitates sharing scientific knowledge;</a:t>
            </a:r>
          </a:p>
          <a:p>
            <a:pPr marL="342900" indent="-342900">
              <a:lnSpc>
                <a:spcPct val="150000"/>
              </a:lnSpc>
              <a:spcBef>
                <a:spcPts val="0"/>
              </a:spcBef>
              <a:buFont typeface="Wingdings" panose="05000000000000000000" pitchFamily="2" charset="2"/>
              <a:buChar char="ü"/>
            </a:pPr>
            <a:r>
              <a:rPr lang="en-GB" sz="2400" dirty="0">
                <a:solidFill>
                  <a:srgbClr val="0000FF"/>
                </a:solidFill>
                <a:latin typeface="Arial" panose="020B0604020202020204" pitchFamily="34" charset="0"/>
                <a:cs typeface="Arial" panose="020B0604020202020204" pitchFamily="34" charset="0"/>
              </a:rPr>
              <a:t>Academic writing is the key to addressing real life problems;</a:t>
            </a:r>
          </a:p>
          <a:p>
            <a:pPr marL="342900" indent="-342900">
              <a:lnSpc>
                <a:spcPct val="150000"/>
              </a:lnSpc>
              <a:spcBef>
                <a:spcPts val="0"/>
              </a:spcBef>
              <a:buFont typeface="Wingdings" panose="05000000000000000000" pitchFamily="2" charset="2"/>
              <a:buChar char="ü"/>
            </a:pPr>
            <a:r>
              <a:rPr lang="en-GB" sz="2400" dirty="0">
                <a:solidFill>
                  <a:srgbClr val="0000FF"/>
                </a:solidFill>
                <a:latin typeface="Arial" panose="020B0604020202020204" pitchFamily="34" charset="0"/>
                <a:ea typeface="Calibri" panose="020F0502020204030204" pitchFamily="34" charset="0"/>
                <a:cs typeface="Arial" panose="020B0604020202020204" pitchFamily="34" charset="0"/>
              </a:rPr>
              <a:t>Academic writing helps you advance in your career; you have to write to make a place for yourself in academia</a:t>
            </a:r>
          </a:p>
        </p:txBody>
      </p:sp>
    </p:spTree>
    <p:extLst>
      <p:ext uri="{BB962C8B-B14F-4D97-AF65-F5344CB8AC3E}">
        <p14:creationId xmlns:p14="http://schemas.microsoft.com/office/powerpoint/2010/main" val="1172757345"/>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5" name="Rectangle 3">
            <a:extLst>
              <a:ext uri="{FF2B5EF4-FFF2-40B4-BE49-F238E27FC236}">
                <a16:creationId xmlns:a16="http://schemas.microsoft.com/office/drawing/2014/main" id="{330B5F8C-D8B9-D431-E242-342DD227D951}"/>
              </a:ext>
            </a:extLst>
          </p:cNvPr>
          <p:cNvSpPr>
            <a:spLocks noGrp="1" noChangeArrowheads="1"/>
          </p:cNvSpPr>
          <p:nvPr>
            <p:ph idx="1"/>
          </p:nvPr>
        </p:nvSpPr>
        <p:spPr>
          <a:xfrm>
            <a:off x="381000" y="1143000"/>
            <a:ext cx="8534400" cy="5410200"/>
          </a:xfrm>
        </p:spPr>
        <p:txBody>
          <a:bodyPr rtlCol="0">
            <a:noAutofit/>
          </a:bodyPr>
          <a:lstStyle/>
          <a:p>
            <a:pPr marL="0" indent="0" eaLnBrk="1" hangingPunct="1">
              <a:lnSpc>
                <a:spcPct val="150000"/>
              </a:lnSpc>
              <a:buSzPct val="90000"/>
              <a:buNone/>
            </a:pPr>
            <a:r>
              <a:rPr lang="en-US" altLang="en-US" sz="2400" dirty="0">
                <a:latin typeface="Arial" panose="020B0604020202020204" pitchFamily="34" charset="0"/>
                <a:cs typeface="Arial" panose="020B0604020202020204" pitchFamily="34" charset="0"/>
              </a:rPr>
              <a:t>Apply predefined criteria for quality assessment of each outcome based on:</a:t>
            </a:r>
          </a:p>
          <a:p>
            <a:pPr marL="742950" lvl="1" indent="-285750" eaLnBrk="1" hangingPunct="1">
              <a:lnSpc>
                <a:spcPct val="100000"/>
              </a:lnSpc>
            </a:pPr>
            <a:r>
              <a:rPr lang="en-US" altLang="en-US" sz="2200" dirty="0">
                <a:latin typeface="Arial" panose="020B0604020202020204" pitchFamily="34" charset="0"/>
                <a:cs typeface="Arial" panose="020B0604020202020204" pitchFamily="34" charset="0"/>
              </a:rPr>
              <a:t>Study design: sources of bias may vary by design</a:t>
            </a:r>
          </a:p>
          <a:p>
            <a:pPr marL="742950" lvl="1" indent="-285750" eaLnBrk="1" hangingPunct="1">
              <a:lnSpc>
                <a:spcPct val="100000"/>
              </a:lnSpc>
            </a:pPr>
            <a:r>
              <a:rPr lang="en-US" altLang="en-US" sz="2200" dirty="0">
                <a:latin typeface="Arial" panose="020B0604020202020204" pitchFamily="34" charset="0"/>
                <a:cs typeface="Arial" panose="020B0604020202020204" pitchFamily="34" charset="0"/>
              </a:rPr>
              <a:t>Study conduct: poor study conduct and discrepancy between design and conduct may increase risk of bias</a:t>
            </a:r>
          </a:p>
          <a:p>
            <a:pPr marL="742950" lvl="1" indent="-285750" eaLnBrk="1" hangingPunct="1">
              <a:lnSpc>
                <a:spcPct val="100000"/>
              </a:lnSpc>
            </a:pPr>
            <a:r>
              <a:rPr lang="en-US" altLang="en-US" sz="2200" dirty="0">
                <a:latin typeface="Arial" panose="020B0604020202020204" pitchFamily="34" charset="0"/>
                <a:cs typeface="Arial" panose="020B0604020202020204" pitchFamily="34" charset="0"/>
              </a:rPr>
              <a:t>Adequacy of reporting: information on study design and conduct are missing</a:t>
            </a:r>
          </a:p>
          <a:p>
            <a:pPr marL="742950" lvl="1" indent="-285750">
              <a:lnSpc>
                <a:spcPct val="100000"/>
              </a:lnSpc>
            </a:pPr>
            <a:r>
              <a:rPr lang="en-US" altLang="en-US" sz="2200" dirty="0">
                <a:latin typeface="Arial" panose="020B0604020202020204" pitchFamily="34" charset="0"/>
                <a:cs typeface="Arial" panose="020B0604020202020204" pitchFamily="34" charset="0"/>
              </a:rPr>
              <a:t>Sample size, width of confidence intervals, statistical power</a:t>
            </a:r>
          </a:p>
          <a:p>
            <a:pPr marL="742950" lvl="1" indent="-285750" eaLnBrk="1" hangingPunct="1">
              <a:lnSpc>
                <a:spcPct val="100000"/>
              </a:lnSpc>
            </a:pPr>
            <a:endParaRPr lang="en-US" altLang="en-US" sz="2200" dirty="0">
              <a:latin typeface="Arial" panose="020B0604020202020204" pitchFamily="34" charset="0"/>
              <a:cs typeface="Arial" panose="020B0604020202020204" pitchFamily="34" charset="0"/>
            </a:endParaRPr>
          </a:p>
          <a:p>
            <a:pPr marL="0" lvl="1" indent="0">
              <a:lnSpc>
                <a:spcPct val="150000"/>
              </a:lnSpc>
              <a:buNone/>
            </a:pPr>
            <a:r>
              <a:rPr lang="en-US" altLang="en-US" sz="2400" dirty="0">
                <a:latin typeface="Arial" panose="020B0604020202020204" pitchFamily="34" charset="0"/>
                <a:cs typeface="Arial" panose="020B0604020202020204" pitchFamily="34" charset="0"/>
              </a:rPr>
              <a:t>Arrive at a summary judgment of the study</a:t>
            </a:r>
            <a:r>
              <a:rPr lang="ja-JP" altLang="en-US" sz="2400" dirty="0">
                <a:latin typeface="Arial" panose="020B0604020202020204" pitchFamily="34" charset="0"/>
                <a:cs typeface="Arial" panose="020B0604020202020204" pitchFamily="34" charset="0"/>
              </a:rPr>
              <a:t>’</a:t>
            </a:r>
            <a:r>
              <a:rPr lang="en-US" altLang="ja-JP" sz="2400" dirty="0">
                <a:latin typeface="Arial" panose="020B0604020202020204" pitchFamily="34" charset="0"/>
                <a:cs typeface="Arial" panose="020B0604020202020204" pitchFamily="34" charset="0"/>
              </a:rPr>
              <a:t>s quality to rate studies good, fair, or poor</a:t>
            </a:r>
          </a:p>
          <a:p>
            <a:pPr marL="742950" lvl="1" indent="-285750" eaLnBrk="1" hangingPunct="1">
              <a:lnSpc>
                <a:spcPct val="150000"/>
              </a:lnSpc>
            </a:pPr>
            <a:endParaRPr lang="en-US" altLang="en-US" sz="2400" dirty="0">
              <a:latin typeface="Arial" panose="020B0604020202020204" pitchFamily="34" charset="0"/>
              <a:cs typeface="Arial" panose="020B0604020202020204" pitchFamily="34" charset="0"/>
            </a:endParaRPr>
          </a:p>
        </p:txBody>
      </p:sp>
      <p:sp>
        <p:nvSpPr>
          <p:cNvPr id="2" name="Title 1">
            <a:extLst>
              <a:ext uri="{FF2B5EF4-FFF2-40B4-BE49-F238E27FC236}">
                <a16:creationId xmlns:a16="http://schemas.microsoft.com/office/drawing/2014/main" id="{D85B1A0B-0E98-8CC5-9D1E-75D889030017}"/>
              </a:ext>
            </a:extLst>
          </p:cNvPr>
          <p:cNvSpPr txBox="1">
            <a:spLocks/>
          </p:cNvSpPr>
          <p:nvPr/>
        </p:nvSpPr>
        <p:spPr>
          <a:xfrm>
            <a:off x="0" y="0"/>
            <a:ext cx="9144000" cy="1143000"/>
          </a:xfrm>
          <a:prstGeom prst="rect">
            <a:avLst/>
          </a:prstGeom>
          <a:solidFill>
            <a:srgbClr val="CCECFF"/>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altLang="en-US" sz="2800" b="1" dirty="0">
                <a:latin typeface="Arial" panose="020B0604020202020204" pitchFamily="34" charset="0"/>
                <a:cs typeface="Arial" panose="020B0604020202020204" pitchFamily="34" charset="0"/>
              </a:rPr>
              <a:t>2.4. Assess quality of studies</a:t>
            </a:r>
            <a:endPar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75327951"/>
      </p:ext>
    </p:extLst>
  </p:cSld>
  <p:clrMapOvr>
    <a:masterClrMapping/>
  </p:clrMapOvr>
  <p:transition/>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5" name="Content Placeholder 2">
            <a:extLst>
              <a:ext uri="{FF2B5EF4-FFF2-40B4-BE49-F238E27FC236}">
                <a16:creationId xmlns:a16="http://schemas.microsoft.com/office/drawing/2014/main" id="{AF8A2C88-4A10-EAC6-97AA-136959100B44}"/>
              </a:ext>
            </a:extLst>
          </p:cNvPr>
          <p:cNvSpPr>
            <a:spLocks noGrp="1"/>
          </p:cNvSpPr>
          <p:nvPr>
            <p:ph idx="1"/>
          </p:nvPr>
        </p:nvSpPr>
        <p:spPr>
          <a:xfrm>
            <a:off x="419100" y="304800"/>
            <a:ext cx="8496300" cy="5943600"/>
          </a:xfrm>
          <a:solidFill>
            <a:srgbClr val="92D050"/>
          </a:solidFill>
        </p:spPr>
        <p:txBody>
          <a:bodyPr rtlCol="0">
            <a:noAutofit/>
          </a:bodyPr>
          <a:lstStyle/>
          <a:p>
            <a:pPr marL="0" indent="0" eaLnBrk="1" fontAlgn="auto" hangingPunct="1">
              <a:lnSpc>
                <a:spcPct val="150000"/>
              </a:lnSpc>
              <a:spcAft>
                <a:spcPts val="0"/>
              </a:spcAft>
              <a:buNone/>
              <a:defRPr/>
            </a:pPr>
            <a:r>
              <a:rPr lang="en-US" sz="2200" b="1" dirty="0">
                <a:latin typeface="Arial" panose="020B0604020202020204" pitchFamily="34" charset="0"/>
                <a:cs typeface="Arial" panose="020B0604020202020204" pitchFamily="34" charset="0"/>
              </a:rPr>
              <a:t>Box: Questions to consider </a:t>
            </a:r>
          </a:p>
          <a:p>
            <a:pPr marL="358775" indent="-358775" eaLnBrk="1" fontAlgn="auto" hangingPunct="1">
              <a:lnSpc>
                <a:spcPct val="150000"/>
              </a:lnSpc>
              <a:spcAft>
                <a:spcPts val="0"/>
              </a:spcAft>
              <a:buFont typeface="Wingdings" panose="05000000000000000000" pitchFamily="2" charset="2"/>
              <a:buChar char="§"/>
              <a:defRPr/>
            </a:pPr>
            <a:r>
              <a:rPr lang="en-US" sz="2200" dirty="0">
                <a:latin typeface="Arial" panose="020B0604020202020204" pitchFamily="34" charset="0"/>
                <a:cs typeface="Arial" panose="020B0604020202020204" pitchFamily="34" charset="0"/>
              </a:rPr>
              <a:t>Did the study have more than one group? If so, was a control group present?</a:t>
            </a:r>
          </a:p>
          <a:p>
            <a:pPr marL="358775" indent="-358775" eaLnBrk="1" fontAlgn="auto" hangingPunct="1">
              <a:lnSpc>
                <a:spcPct val="150000"/>
              </a:lnSpc>
              <a:spcAft>
                <a:spcPts val="0"/>
              </a:spcAft>
              <a:buFont typeface="Wingdings" panose="05000000000000000000" pitchFamily="2" charset="2"/>
              <a:buChar char="§"/>
              <a:defRPr/>
            </a:pPr>
            <a:r>
              <a:rPr lang="en-US" sz="2200" dirty="0">
                <a:latin typeface="Arial" panose="020B0604020202020204" pitchFamily="34" charset="0"/>
                <a:cs typeface="Arial" panose="020B0604020202020204" pitchFamily="34" charset="0"/>
              </a:rPr>
              <a:t>Did investigators have control over allocation and timing of the intervention?</a:t>
            </a:r>
          </a:p>
          <a:p>
            <a:pPr marL="358775" indent="-358775" eaLnBrk="1" fontAlgn="auto" hangingPunct="1">
              <a:lnSpc>
                <a:spcPct val="150000"/>
              </a:lnSpc>
              <a:spcAft>
                <a:spcPts val="0"/>
              </a:spcAft>
              <a:buFont typeface="Wingdings" panose="05000000000000000000" pitchFamily="2" charset="2"/>
              <a:buChar char="§"/>
              <a:defRPr/>
            </a:pPr>
            <a:r>
              <a:rPr lang="en-US" sz="2200" dirty="0">
                <a:latin typeface="Arial" panose="020B0604020202020204" pitchFamily="34" charset="0"/>
                <a:cs typeface="Arial" panose="020B0604020202020204" pitchFamily="34" charset="0"/>
              </a:rPr>
              <a:t>Did investigators randomly allocate subjects to interventions?</a:t>
            </a:r>
          </a:p>
          <a:p>
            <a:pPr marL="358775" indent="-358775" eaLnBrk="1" fontAlgn="auto" hangingPunct="1">
              <a:lnSpc>
                <a:spcPct val="150000"/>
              </a:lnSpc>
              <a:spcAft>
                <a:spcPts val="0"/>
              </a:spcAft>
              <a:buFont typeface="Wingdings" panose="05000000000000000000" pitchFamily="2" charset="2"/>
              <a:buChar char="§"/>
              <a:defRPr/>
            </a:pPr>
            <a:r>
              <a:rPr lang="en-US" sz="2200" dirty="0">
                <a:latin typeface="Arial" panose="020B0604020202020204" pitchFamily="34" charset="0"/>
                <a:cs typeface="Arial" panose="020B0604020202020204" pitchFamily="34" charset="0"/>
              </a:rPr>
              <a:t>Did investigators concurrently measure intervention and exposure status for treatment and comparison groups?</a:t>
            </a:r>
          </a:p>
          <a:p>
            <a:pPr marL="358775" indent="-358775" eaLnBrk="1" fontAlgn="auto" hangingPunct="1">
              <a:lnSpc>
                <a:spcPct val="150000"/>
              </a:lnSpc>
              <a:spcAft>
                <a:spcPts val="0"/>
              </a:spcAft>
              <a:buFont typeface="Wingdings" panose="05000000000000000000" pitchFamily="2" charset="2"/>
              <a:buChar char="§"/>
              <a:defRPr/>
            </a:pPr>
            <a:r>
              <a:rPr lang="en-US" sz="2200" dirty="0">
                <a:latin typeface="Arial" panose="020B0604020202020204" pitchFamily="34" charset="0"/>
                <a:cs typeface="Arial" panose="020B0604020202020204" pitchFamily="34" charset="0"/>
              </a:rPr>
              <a:t>Did investigators concurrently measure outcomes for treatment and comparison groups?</a:t>
            </a:r>
          </a:p>
          <a:p>
            <a:pPr marL="0" indent="0" eaLnBrk="1" fontAlgn="auto" hangingPunct="1">
              <a:lnSpc>
                <a:spcPct val="150000"/>
              </a:lnSpc>
              <a:spcAft>
                <a:spcPts val="0"/>
              </a:spcAft>
              <a:buFont typeface="Arial" panose="020B0604020202020204" pitchFamily="34" charset="0"/>
              <a:buNone/>
              <a:defRPr/>
            </a:pPr>
            <a:endParaRPr lang="en-US" sz="22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629533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5" name="Content Placeholder 2">
            <a:extLst>
              <a:ext uri="{FF2B5EF4-FFF2-40B4-BE49-F238E27FC236}">
                <a16:creationId xmlns:a16="http://schemas.microsoft.com/office/drawing/2014/main" id="{438791C2-2AE8-EE7C-9A7A-1B533273F41E}"/>
              </a:ext>
            </a:extLst>
          </p:cNvPr>
          <p:cNvSpPr>
            <a:spLocks noGrp="1" noChangeArrowheads="1"/>
          </p:cNvSpPr>
          <p:nvPr>
            <p:ph idx="1"/>
          </p:nvPr>
        </p:nvSpPr>
        <p:spPr>
          <a:xfrm>
            <a:off x="381000" y="457200"/>
            <a:ext cx="8534400" cy="5943600"/>
          </a:xfrm>
        </p:spPr>
        <p:txBody>
          <a:bodyPr>
            <a:noAutofit/>
          </a:bodyPr>
          <a:lstStyle/>
          <a:p>
            <a:pPr marL="0" indent="0">
              <a:buNone/>
            </a:pPr>
            <a:r>
              <a:rPr lang="en-US" altLang="en-US" sz="2400" b="1" dirty="0">
                <a:latin typeface="Arial" panose="020B0604020202020204" pitchFamily="34" charset="0"/>
                <a:cs typeface="Arial" panose="020B0604020202020204" pitchFamily="34" charset="0"/>
              </a:rPr>
              <a:t>Attributes of high-quality studies</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Good design and conduct of study </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Appropriate measurement of outcomes</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Appropriate statistical and analytical methods</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Low drop-out rates or missing values</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Adequate reporting of statistical and analytical methods, drop-out rates and reasons, and outcomes</a:t>
            </a:r>
          </a:p>
          <a:p>
            <a:pPr eaLnBrk="1" hangingPunct="1">
              <a:buFont typeface="Wingdings" panose="05000000000000000000" pitchFamily="2" charset="2"/>
              <a:buChar char="ü"/>
            </a:pPr>
            <a:r>
              <a:rPr lang="en-US" altLang="en-US" sz="2400" dirty="0">
                <a:latin typeface="Arial" panose="020B0604020202020204" pitchFamily="34" charset="0"/>
                <a:cs typeface="Arial" panose="020B0604020202020204" pitchFamily="34" charset="0"/>
              </a:rPr>
              <a:t>No reporting errors</a:t>
            </a:r>
          </a:p>
          <a:p>
            <a:pPr eaLnBrk="1" hangingPunct="1"/>
            <a:endParaRPr lang="en-US" altLang="en-US" sz="2400" dirty="0">
              <a:latin typeface="Arial" panose="020B0604020202020204" pitchFamily="34" charset="0"/>
              <a:cs typeface="Arial" panose="020B0604020202020204" pitchFamily="34" charset="0"/>
            </a:endParaRPr>
          </a:p>
          <a:p>
            <a:pPr marL="0" indent="0" eaLnBrk="1" hangingPunct="1">
              <a:buNone/>
            </a:pPr>
            <a:r>
              <a:rPr lang="en-US" altLang="en-US" sz="2400" b="1" dirty="0">
                <a:latin typeface="Arial" panose="020B0604020202020204" pitchFamily="34" charset="0"/>
                <a:cs typeface="Arial" panose="020B0604020202020204" pitchFamily="34" charset="0"/>
              </a:rPr>
              <a:t>Attributes of low-quality studies</a:t>
            </a:r>
          </a:p>
          <a:p>
            <a:pPr marL="266700" lvl="1" eaLnBrk="1" hangingPunct="1"/>
            <a:r>
              <a:rPr lang="en-US" altLang="en-US" sz="2400" dirty="0">
                <a:solidFill>
                  <a:srgbClr val="FF0000"/>
                </a:solidFill>
                <a:latin typeface="Arial" panose="020B0604020202020204" pitchFamily="34" charset="0"/>
                <a:cs typeface="Arial" panose="020B0604020202020204" pitchFamily="34" charset="0"/>
              </a:rPr>
              <a:t>Inappropriate design, conduct, analysis, or reporting</a:t>
            </a:r>
          </a:p>
          <a:p>
            <a:pPr marL="266700" lvl="1" eaLnBrk="1" hangingPunct="1"/>
            <a:r>
              <a:rPr lang="en-US" altLang="en-US" sz="2400" dirty="0">
                <a:solidFill>
                  <a:srgbClr val="FF0000"/>
                </a:solidFill>
                <a:latin typeface="Arial" panose="020B0604020202020204" pitchFamily="34" charset="0"/>
                <a:cs typeface="Arial" panose="020B0604020202020204" pitchFamily="34" charset="0"/>
              </a:rPr>
              <a:t>Large amounts of missing information</a:t>
            </a:r>
          </a:p>
          <a:p>
            <a:pPr marL="266700" lvl="1" eaLnBrk="1" hangingPunct="1"/>
            <a:r>
              <a:rPr lang="en-US" altLang="en-US" sz="2400" dirty="0">
                <a:solidFill>
                  <a:srgbClr val="FF0000"/>
                </a:solidFill>
                <a:latin typeface="Arial" panose="020B0604020202020204" pitchFamily="34" charset="0"/>
                <a:cs typeface="Arial" panose="020B0604020202020204" pitchFamily="34" charset="0"/>
              </a:rPr>
              <a:t>Discrepancies in reporting</a:t>
            </a:r>
            <a:endParaRPr lang="en-US" altLang="en-US"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87672544"/>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AD1EF07-B2E8-038F-FA5A-7DBAA6DD2AC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1F0FDFC-96AC-4B2D-0449-118AAC17769A}"/>
              </a:ext>
            </a:extLst>
          </p:cNvPr>
          <p:cNvSpPr txBox="1"/>
          <p:nvPr/>
        </p:nvSpPr>
        <p:spPr>
          <a:xfrm>
            <a:off x="489479" y="1191486"/>
            <a:ext cx="6781800" cy="4524315"/>
          </a:xfrm>
          <a:prstGeom prst="rect">
            <a:avLst/>
          </a:prstGeom>
          <a:noFill/>
        </p:spPr>
        <p:txBody>
          <a:bodyPr wrap="square" rtlCol="0">
            <a:spAutoFit/>
          </a:bodyPr>
          <a:lstStyle/>
          <a:p>
            <a:pPr algn="ctr"/>
            <a:r>
              <a:rPr lang="en-GB" sz="7200" dirty="0">
                <a:solidFill>
                  <a:srgbClr val="0000FF"/>
                </a:solidFill>
                <a:latin typeface="Bernard MT Condensed" panose="02050806060905020404" pitchFamily="18" charset="0"/>
              </a:rPr>
              <a:t>DAY 3</a:t>
            </a:r>
          </a:p>
          <a:p>
            <a:pPr algn="ctr"/>
            <a:r>
              <a:rPr lang="en-GB" sz="7200" dirty="0">
                <a:solidFill>
                  <a:srgbClr val="0000FF"/>
                </a:solidFill>
                <a:latin typeface="Bernard MT Condensed" panose="02050806060905020404" pitchFamily="18" charset="0"/>
              </a:rPr>
              <a:t>Fundamentals of data extraction and management</a:t>
            </a:r>
          </a:p>
        </p:txBody>
      </p:sp>
    </p:spTree>
    <p:extLst>
      <p:ext uri="{BB962C8B-B14F-4D97-AF65-F5344CB8AC3E}">
        <p14:creationId xmlns:p14="http://schemas.microsoft.com/office/powerpoint/2010/main" val="1581851714"/>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3" name="Text Box 1">
            <a:extLst>
              <a:ext uri="{FF2B5EF4-FFF2-40B4-BE49-F238E27FC236}">
                <a16:creationId xmlns:a16="http://schemas.microsoft.com/office/drawing/2014/main" id="{1058BEE4-0632-4FB6-49C1-013B5B0820BF}"/>
              </a:ext>
            </a:extLst>
          </p:cNvPr>
          <p:cNvSpPr txBox="1">
            <a:spLocks noChangeArrowheads="1"/>
          </p:cNvSpPr>
          <p:nvPr/>
        </p:nvSpPr>
        <p:spPr bwMode="auto">
          <a:xfrm>
            <a:off x="573088" y="150813"/>
            <a:ext cx="7997825" cy="838200"/>
          </a:xfrm>
          <a:prstGeom prst="rect">
            <a:avLst/>
          </a:prstGeom>
          <a:noFill/>
          <a:ln w="9525">
            <a:noFill/>
            <a:round/>
            <a:headEnd/>
            <a:tailEnd/>
          </a:ln>
          <a:effectLst/>
        </p:spPr>
        <p:txBody>
          <a:bodyPr lIns="0" tIns="0" rIns="0" bIns="0" anchor="b"/>
          <a:lstStyle/>
          <a:p>
            <a:pPr eaLnBrk="1" hangingPunct="1">
              <a:lnSpc>
                <a:spcPct val="90000"/>
              </a:lnSpc>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3200" b="1" dirty="0">
              <a:solidFill>
                <a:srgbClr val="FFFFFF"/>
              </a:solidFill>
              <a:effectLst>
                <a:outerShdw blurRad="38100" dist="38100" dir="2700000" algn="tl">
                  <a:srgbClr val="000000">
                    <a:alpha val="43137"/>
                  </a:srgbClr>
                </a:outerShdw>
              </a:effectLst>
              <a:latin typeface="Trebuchet MS" pitchFamily="32" charset="0"/>
              <a:ea typeface="+mn-ea"/>
              <a:cs typeface="Lucida Sans Unicode" charset="0"/>
            </a:endParaRPr>
          </a:p>
        </p:txBody>
      </p:sp>
      <p:sp>
        <p:nvSpPr>
          <p:cNvPr id="11268" name="Title 7">
            <a:extLst>
              <a:ext uri="{FF2B5EF4-FFF2-40B4-BE49-F238E27FC236}">
                <a16:creationId xmlns:a16="http://schemas.microsoft.com/office/drawing/2014/main" id="{F823E55F-094E-7D3D-B391-2DC8E9FB8A3A}"/>
              </a:ext>
            </a:extLst>
          </p:cNvPr>
          <p:cNvSpPr>
            <a:spLocks noGrp="1"/>
          </p:cNvSpPr>
          <p:nvPr>
            <p:ph type="title"/>
          </p:nvPr>
        </p:nvSpPr>
        <p:spPr>
          <a:xfrm>
            <a:off x="0" y="0"/>
            <a:ext cx="9144000" cy="989013"/>
          </a:xfrm>
          <a:solidFill>
            <a:schemeClr val="accent4">
              <a:lumMod val="20000"/>
              <a:lumOff val="80000"/>
            </a:schemeClr>
          </a:solidFill>
        </p:spPr>
        <p:txBody>
          <a:bodyPr rtlCol="0">
            <a:normAutofit/>
          </a:bodyPr>
          <a:lstStyle/>
          <a:p>
            <a:pPr algn="ctr" eaLnBrk="1" fontAlgn="auto" hangingPunct="1">
              <a:spcAft>
                <a:spcPts val="0"/>
              </a:spcAft>
              <a:defRPr/>
            </a:pPr>
            <a:r>
              <a:rPr lang="en-US" altLang="en-US" sz="3200" b="1" dirty="0">
                <a:latin typeface="Arial" panose="020B0604020202020204" pitchFamily="34" charset="0"/>
                <a:cs typeface="Arial" panose="020B0604020202020204" pitchFamily="34" charset="0"/>
              </a:rPr>
              <a:t>3. Data extraction </a:t>
            </a:r>
            <a:r>
              <a:rPr lang="en-US" altLang="en-US" sz="3200" b="1" dirty="0">
                <a:solidFill>
                  <a:srgbClr val="FF0000"/>
                </a:solidFill>
                <a:latin typeface="Arial" panose="020B0604020202020204" pitchFamily="34" charset="0"/>
                <a:cs typeface="Arial" panose="020B0604020202020204" pitchFamily="34" charset="0"/>
              </a:rPr>
              <a:t>(most important activity)</a:t>
            </a:r>
          </a:p>
        </p:txBody>
      </p:sp>
      <p:sp>
        <p:nvSpPr>
          <p:cNvPr id="4" name="Content Placeholder 4">
            <a:extLst>
              <a:ext uri="{FF2B5EF4-FFF2-40B4-BE49-F238E27FC236}">
                <a16:creationId xmlns:a16="http://schemas.microsoft.com/office/drawing/2014/main" id="{938999AC-2551-2F0B-A0F8-A15D7BCB55A2}"/>
              </a:ext>
            </a:extLst>
          </p:cNvPr>
          <p:cNvSpPr>
            <a:spLocks noGrp="1"/>
          </p:cNvSpPr>
          <p:nvPr>
            <p:ph idx="1"/>
          </p:nvPr>
        </p:nvSpPr>
        <p:spPr>
          <a:xfrm>
            <a:off x="568265" y="1371600"/>
            <a:ext cx="8210550" cy="5257800"/>
          </a:xfrm>
        </p:spPr>
        <p:txBody>
          <a:bodyPr rtlCol="0">
            <a:noAutofit/>
          </a:bodyPr>
          <a:lstStyle/>
          <a:p>
            <a:pPr marL="0" indent="0" eaLnBrk="1" fontAlgn="auto" hangingPunct="1">
              <a:lnSpc>
                <a:spcPct val="100000"/>
              </a:lnSpc>
              <a:spcBef>
                <a:spcPts val="1200"/>
              </a:spcBef>
              <a:spcAft>
                <a:spcPts val="0"/>
              </a:spcAft>
              <a:buSzPct val="100000"/>
              <a:buNone/>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altLang="en-US" sz="2400" dirty="0">
                <a:latin typeface="Arial" panose="020B0604020202020204" pitchFamily="34" charset="0"/>
                <a:cs typeface="Arial" panose="020B0604020202020204" pitchFamily="34" charset="0"/>
              </a:rPr>
              <a:t>3.1. Develop a data extraction form</a:t>
            </a:r>
          </a:p>
          <a:p>
            <a:pPr marL="0" indent="0">
              <a:spcAft>
                <a:spcPts val="600"/>
              </a:spcAft>
              <a:buNone/>
            </a:pPr>
            <a:r>
              <a:rPr lang="en-US" altLang="en-US" sz="2400" dirty="0">
                <a:latin typeface="Arial" panose="020B0604020202020204" pitchFamily="34" charset="0"/>
                <a:cs typeface="Arial" panose="020B0604020202020204" pitchFamily="34" charset="0"/>
              </a:rPr>
              <a:t>3.2. Summarize extracted studies in a PRISMA chart</a:t>
            </a:r>
          </a:p>
          <a:p>
            <a:pPr marL="0" indent="0">
              <a:spcAft>
                <a:spcPts val="600"/>
              </a:spcAft>
              <a:buNone/>
            </a:pPr>
            <a:r>
              <a:rPr lang="en-US" altLang="en-US" sz="2400" dirty="0">
                <a:latin typeface="Arial" panose="020B0604020202020204" pitchFamily="34" charset="0"/>
                <a:cs typeface="Arial" panose="020B0604020202020204" pitchFamily="34" charset="0"/>
              </a:rPr>
              <a:t>3.3. Create a database of extracted data </a:t>
            </a:r>
          </a:p>
        </p:txBody>
      </p:sp>
    </p:spTree>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08EFFD5-EB82-919F-0A26-AB21E87B8ADA}"/>
            </a:ext>
          </a:extLst>
        </p:cNvPr>
        <p:cNvGrpSpPr/>
        <p:nvPr/>
      </p:nvGrpSpPr>
      <p:grpSpPr>
        <a:xfrm>
          <a:off x="0" y="0"/>
          <a:ext cx="0" cy="0"/>
          <a:chOff x="0" y="0"/>
          <a:chExt cx="0" cy="0"/>
        </a:xfrm>
      </p:grpSpPr>
      <p:sp>
        <p:nvSpPr>
          <p:cNvPr id="8193" name="Text Box 1">
            <a:extLst>
              <a:ext uri="{FF2B5EF4-FFF2-40B4-BE49-F238E27FC236}">
                <a16:creationId xmlns:a16="http://schemas.microsoft.com/office/drawing/2014/main" id="{92595EDB-2FDE-4E79-CE44-064881AF808B}"/>
              </a:ext>
            </a:extLst>
          </p:cNvPr>
          <p:cNvSpPr txBox="1">
            <a:spLocks noChangeArrowheads="1"/>
          </p:cNvSpPr>
          <p:nvPr/>
        </p:nvSpPr>
        <p:spPr bwMode="auto">
          <a:xfrm>
            <a:off x="573088" y="150813"/>
            <a:ext cx="7997825" cy="838200"/>
          </a:xfrm>
          <a:prstGeom prst="rect">
            <a:avLst/>
          </a:prstGeom>
          <a:noFill/>
          <a:ln w="9525">
            <a:noFill/>
            <a:round/>
            <a:headEnd/>
            <a:tailEnd/>
          </a:ln>
          <a:effectLst/>
        </p:spPr>
        <p:txBody>
          <a:bodyPr lIns="0" tIns="0" rIns="0" bIns="0" anchor="b"/>
          <a:lstStyle/>
          <a:p>
            <a:pPr eaLnBrk="1" hangingPunct="1">
              <a:lnSpc>
                <a:spcPct val="90000"/>
              </a:lnSpc>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3200" b="1" dirty="0">
              <a:solidFill>
                <a:srgbClr val="FFFFFF"/>
              </a:solidFill>
              <a:effectLst>
                <a:outerShdw blurRad="38100" dist="38100" dir="2700000" algn="tl">
                  <a:srgbClr val="000000">
                    <a:alpha val="43137"/>
                  </a:srgbClr>
                </a:outerShdw>
              </a:effectLst>
              <a:latin typeface="Trebuchet MS" pitchFamily="32" charset="0"/>
              <a:ea typeface="+mn-ea"/>
              <a:cs typeface="Lucida Sans Unicode" charset="0"/>
            </a:endParaRPr>
          </a:p>
        </p:txBody>
      </p:sp>
      <p:sp>
        <p:nvSpPr>
          <p:cNvPr id="11268" name="Title 7">
            <a:extLst>
              <a:ext uri="{FF2B5EF4-FFF2-40B4-BE49-F238E27FC236}">
                <a16:creationId xmlns:a16="http://schemas.microsoft.com/office/drawing/2014/main" id="{BEFDB1B2-810A-AB2B-F318-0D793DE8B807}"/>
              </a:ext>
            </a:extLst>
          </p:cNvPr>
          <p:cNvSpPr>
            <a:spLocks noGrp="1"/>
          </p:cNvSpPr>
          <p:nvPr>
            <p:ph type="title"/>
          </p:nvPr>
        </p:nvSpPr>
        <p:spPr>
          <a:xfrm>
            <a:off x="0" y="0"/>
            <a:ext cx="9144000" cy="989013"/>
          </a:xfrm>
          <a:solidFill>
            <a:schemeClr val="accent4">
              <a:lumMod val="20000"/>
              <a:lumOff val="80000"/>
            </a:schemeClr>
          </a:solidFill>
        </p:spPr>
        <p:txBody>
          <a:bodyPr rtlCol="0">
            <a:normAutofit/>
          </a:bodyPr>
          <a:lstStyle/>
          <a:p>
            <a:pPr algn="ctr">
              <a:defRPr/>
            </a:pPr>
            <a:r>
              <a:rPr lang="en-US" altLang="en-US" sz="2800" b="1" dirty="0">
                <a:latin typeface="Arial" panose="020B0604020202020204" pitchFamily="34" charset="0"/>
                <a:cs typeface="Arial" panose="020B0604020202020204" pitchFamily="34" charset="0"/>
              </a:rPr>
              <a:t>3.1 Develop a data extraction form</a:t>
            </a:r>
            <a:endParaRPr lang="en-US" altLang="en-US" sz="2800" b="1" dirty="0">
              <a:solidFill>
                <a:srgbClr val="FF0000"/>
              </a:solidFill>
              <a:latin typeface="Arial" panose="020B0604020202020204" pitchFamily="34" charset="0"/>
              <a:cs typeface="Arial" panose="020B0604020202020204" pitchFamily="34" charset="0"/>
            </a:endParaRPr>
          </a:p>
        </p:txBody>
      </p:sp>
      <p:sp>
        <p:nvSpPr>
          <p:cNvPr id="4" name="Content Placeholder 4">
            <a:extLst>
              <a:ext uri="{FF2B5EF4-FFF2-40B4-BE49-F238E27FC236}">
                <a16:creationId xmlns:a16="http://schemas.microsoft.com/office/drawing/2014/main" id="{BDD0DF04-C09A-7096-9361-24AD783888D9}"/>
              </a:ext>
            </a:extLst>
          </p:cNvPr>
          <p:cNvSpPr>
            <a:spLocks noGrp="1"/>
          </p:cNvSpPr>
          <p:nvPr>
            <p:ph idx="1"/>
          </p:nvPr>
        </p:nvSpPr>
        <p:spPr>
          <a:xfrm>
            <a:off x="568265" y="1371600"/>
            <a:ext cx="8210550" cy="5257800"/>
          </a:xfrm>
        </p:spPr>
        <p:txBody>
          <a:bodyPr rtlCol="0">
            <a:noAutofit/>
          </a:bodyPr>
          <a:lstStyle/>
          <a:p>
            <a:pPr marL="531813" indent="-531813" eaLnBrk="1" fontAlgn="auto" hangingPunct="1">
              <a:lnSpc>
                <a:spcPct val="100000"/>
              </a:lnSpc>
              <a:spcBef>
                <a:spcPts val="1200"/>
              </a:spcBef>
              <a:spcAft>
                <a:spcPts val="0"/>
              </a:spcAft>
              <a:buSzPct val="100000"/>
              <a:buFont typeface="Wingdings" panose="05000000000000000000"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400" dirty="0">
                <a:latin typeface="Arial" panose="020B0604020202020204" pitchFamily="34" charset="0"/>
                <a:cs typeface="Arial" panose="020B0604020202020204" pitchFamily="34" charset="0"/>
              </a:rPr>
              <a:t>To address all needs, a generic data extraction form will have to be very comprehensive and adaptable;</a:t>
            </a:r>
          </a:p>
          <a:p>
            <a:pPr marL="531813" indent="-531813" eaLnBrk="1" fontAlgn="auto" hangingPunct="1">
              <a:lnSpc>
                <a:spcPct val="100000"/>
              </a:lnSpc>
              <a:spcBef>
                <a:spcPts val="1200"/>
              </a:spcBef>
              <a:spcAft>
                <a:spcPts val="0"/>
              </a:spcAft>
              <a:buSzPct val="100000"/>
              <a:buFont typeface="Wingdings" panose="05000000000000000000"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400" dirty="0">
                <a:latin typeface="Arial" panose="020B0604020202020204" pitchFamily="34" charset="0"/>
                <a:cs typeface="Arial" panose="020B0604020202020204" pitchFamily="34" charset="0"/>
              </a:rPr>
              <a:t>Organize the information in the PICOT format;</a:t>
            </a:r>
          </a:p>
          <a:p>
            <a:pPr marL="531813" indent="-531813" eaLnBrk="1" fontAlgn="auto" hangingPunct="1">
              <a:lnSpc>
                <a:spcPct val="100000"/>
              </a:lnSpc>
              <a:spcBef>
                <a:spcPts val="1200"/>
              </a:spcBef>
              <a:spcAft>
                <a:spcPts val="0"/>
              </a:spcAft>
              <a:buSzPct val="100000"/>
              <a:buFont typeface="Wingdings" panose="05000000000000000000"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400" dirty="0">
                <a:latin typeface="Arial" panose="020B0604020202020204" pitchFamily="34" charset="0"/>
                <a:cs typeface="Arial" panose="020B0604020202020204" pitchFamily="34" charset="0"/>
              </a:rPr>
              <a:t>Balance the structure of the form with the flexibility of its use;</a:t>
            </a:r>
          </a:p>
          <a:p>
            <a:pPr marL="531813" indent="-531813" eaLnBrk="1" fontAlgn="auto" hangingPunct="1">
              <a:lnSpc>
                <a:spcPct val="100000"/>
              </a:lnSpc>
              <a:spcBef>
                <a:spcPts val="1200"/>
              </a:spcBef>
              <a:spcAft>
                <a:spcPts val="0"/>
              </a:spcAft>
              <a:buSzPct val="100000"/>
              <a:buFont typeface="Wingdings" panose="05000000000000000000"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400" dirty="0">
                <a:latin typeface="Arial" panose="020B0604020202020204" pitchFamily="34" charset="0"/>
                <a:cs typeface="Arial" panose="020B0604020202020204" pitchFamily="34" charset="0"/>
              </a:rPr>
              <a:t>Anticipate the need to capture unanticipated data;</a:t>
            </a:r>
          </a:p>
          <a:p>
            <a:pPr marL="531813" indent="-531813" eaLnBrk="1" fontAlgn="auto" hangingPunct="1">
              <a:lnSpc>
                <a:spcPct val="100000"/>
              </a:lnSpc>
              <a:spcBef>
                <a:spcPts val="1200"/>
              </a:spcBef>
              <a:spcAft>
                <a:spcPts val="0"/>
              </a:spcAft>
              <a:buSzPct val="100000"/>
              <a:buFont typeface="Wingdings" panose="05000000000000000000" pitchFamily="2" charset="2"/>
              <a:buChar char="ü"/>
              <a:tabLst>
                <a:tab pos="911225" algn="l"/>
                <a:tab pos="1825625" algn="l"/>
                <a:tab pos="2740025" algn="l"/>
                <a:tab pos="3654425" algn="l"/>
                <a:tab pos="4568825" algn="l"/>
                <a:tab pos="5483225" algn="l"/>
                <a:tab pos="6397625" algn="l"/>
                <a:tab pos="7312025" algn="l"/>
                <a:tab pos="8226425" algn="l"/>
                <a:tab pos="9140825" algn="l"/>
                <a:tab pos="10055225" algn="l"/>
              </a:tabLst>
              <a:defRPr/>
            </a:pPr>
            <a:r>
              <a:rPr lang="en-US" sz="2400" dirty="0">
                <a:latin typeface="Arial" panose="020B0604020202020204" pitchFamily="34" charset="0"/>
                <a:cs typeface="Arial" panose="020B0604020202020204" pitchFamily="34" charset="0"/>
              </a:rPr>
              <a:t>Use an iterative process and have several individuals test the form on multiple studies.</a:t>
            </a:r>
          </a:p>
        </p:txBody>
      </p:sp>
    </p:spTree>
    <p:extLst>
      <p:ext uri="{BB962C8B-B14F-4D97-AF65-F5344CB8AC3E}">
        <p14:creationId xmlns:p14="http://schemas.microsoft.com/office/powerpoint/2010/main" val="52151841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3" name="Content Placeholder 4">
            <a:extLst>
              <a:ext uri="{FF2B5EF4-FFF2-40B4-BE49-F238E27FC236}">
                <a16:creationId xmlns:a16="http://schemas.microsoft.com/office/drawing/2014/main" id="{5EE6677A-F1BE-D3D0-3E6E-80F89DAECAE5}"/>
              </a:ext>
            </a:extLst>
          </p:cNvPr>
          <p:cNvSpPr>
            <a:spLocks noGrp="1" noChangeArrowheads="1"/>
          </p:cNvSpPr>
          <p:nvPr>
            <p:ph idx="1"/>
          </p:nvPr>
        </p:nvSpPr>
        <p:spPr>
          <a:xfrm>
            <a:off x="600074" y="914400"/>
            <a:ext cx="8315326" cy="4351338"/>
          </a:xfrm>
        </p:spPr>
        <p:txBody>
          <a:bodyPr>
            <a:normAutofit/>
          </a:bodyPr>
          <a:lstStyle/>
          <a:p>
            <a:pPr marL="0" indent="0" eaLnBrk="1" hangingPunct="1">
              <a:lnSpc>
                <a:spcPct val="150000"/>
              </a:lnSpc>
              <a:buNone/>
            </a:pPr>
            <a:r>
              <a:rPr lang="en-US" altLang="en-US" sz="2400" dirty="0">
                <a:latin typeface="Arial" panose="020B0604020202020204" pitchFamily="34" charset="0"/>
                <a:cs typeface="Arial" panose="020B0604020202020204" pitchFamily="34" charset="0"/>
              </a:rPr>
              <a:t>The form may be created in</a:t>
            </a:r>
          </a:p>
          <a:p>
            <a:pPr>
              <a:lnSpc>
                <a:spcPct val="150000"/>
              </a:lnSpc>
            </a:pPr>
            <a:r>
              <a:rPr lang="en-US" altLang="en-US" sz="2400" dirty="0">
                <a:latin typeface="Arial" panose="020B0604020202020204" pitchFamily="34" charset="0"/>
                <a:cs typeface="Arial" panose="020B0604020202020204" pitchFamily="34" charset="0"/>
              </a:rPr>
              <a:t>Spreadsheet (e.g., Microsoft Excel)</a:t>
            </a:r>
          </a:p>
          <a:p>
            <a:pPr>
              <a:lnSpc>
                <a:spcPct val="150000"/>
              </a:lnSpc>
            </a:pPr>
            <a:r>
              <a:rPr lang="en-US" altLang="en-US" sz="2400" dirty="0">
                <a:latin typeface="Arial" panose="020B0604020202020204" pitchFamily="34" charset="0"/>
                <a:cs typeface="Arial" panose="020B0604020202020204" pitchFamily="34" charset="0"/>
              </a:rPr>
              <a:t>Database software (e.g., Microsoft Access, Epi Info™)</a:t>
            </a:r>
          </a:p>
          <a:p>
            <a:pPr eaLnBrk="1" hangingPunct="1">
              <a:lnSpc>
                <a:spcPct val="150000"/>
              </a:lnSpc>
            </a:pPr>
            <a:r>
              <a:rPr lang="en-US" altLang="en-US" sz="2400" dirty="0">
                <a:latin typeface="Arial" panose="020B0604020202020204" pitchFamily="34" charset="0"/>
                <a:cs typeface="Arial" panose="020B0604020202020204" pitchFamily="34" charset="0"/>
              </a:rPr>
              <a:t>Word processing software (e.g., Microsoft Word)</a:t>
            </a:r>
          </a:p>
          <a:p>
            <a:pPr eaLnBrk="1" hangingPunct="1">
              <a:lnSpc>
                <a:spcPct val="150000"/>
              </a:lnSpc>
            </a:pPr>
            <a:r>
              <a:rPr lang="en-US" altLang="en-US" sz="2400" dirty="0">
                <a:latin typeface="Arial" panose="020B0604020202020204" pitchFamily="34" charset="0"/>
                <a:cs typeface="Arial" panose="020B0604020202020204" pitchFamily="34" charset="0"/>
              </a:rPr>
              <a:t>Dedicated commercial software</a:t>
            </a: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A00D073-FB76-0091-AF04-9E26204E0562}"/>
            </a:ext>
          </a:extLst>
        </p:cNvPr>
        <p:cNvGrpSpPr/>
        <p:nvPr/>
      </p:nvGrpSpPr>
      <p:grpSpPr>
        <a:xfrm>
          <a:off x="0" y="0"/>
          <a:ext cx="0" cy="0"/>
          <a:chOff x="0" y="0"/>
          <a:chExt cx="0" cy="0"/>
        </a:xfrm>
      </p:grpSpPr>
      <p:pic>
        <p:nvPicPr>
          <p:cNvPr id="5" name="Picture 4">
            <a:extLst>
              <a:ext uri="{FF2B5EF4-FFF2-40B4-BE49-F238E27FC236}">
                <a16:creationId xmlns:a16="http://schemas.microsoft.com/office/drawing/2014/main" id="{AA6BBD9C-0C0C-4AE5-1A10-4E2022C16BC8}"/>
              </a:ext>
            </a:extLst>
          </p:cNvPr>
          <p:cNvPicPr>
            <a:picLocks noChangeAspect="1"/>
          </p:cNvPicPr>
          <p:nvPr/>
        </p:nvPicPr>
        <p:blipFill>
          <a:blip r:embed="rId3"/>
          <a:stretch>
            <a:fillRect/>
          </a:stretch>
        </p:blipFill>
        <p:spPr>
          <a:xfrm>
            <a:off x="0" y="1066800"/>
            <a:ext cx="9144000" cy="5625203"/>
          </a:xfrm>
          <a:prstGeom prst="rect">
            <a:avLst/>
          </a:prstGeom>
        </p:spPr>
      </p:pic>
      <p:sp>
        <p:nvSpPr>
          <p:cNvPr id="6" name="TextBox 5">
            <a:extLst>
              <a:ext uri="{FF2B5EF4-FFF2-40B4-BE49-F238E27FC236}">
                <a16:creationId xmlns:a16="http://schemas.microsoft.com/office/drawing/2014/main" id="{0CE2A405-3353-D418-FC88-80AF4C8C329D}"/>
              </a:ext>
            </a:extLst>
          </p:cNvPr>
          <p:cNvSpPr txBox="1"/>
          <p:nvPr/>
        </p:nvSpPr>
        <p:spPr>
          <a:xfrm>
            <a:off x="228600" y="304800"/>
            <a:ext cx="8305800" cy="523220"/>
          </a:xfrm>
          <a:prstGeom prst="rect">
            <a:avLst/>
          </a:prstGeom>
          <a:noFill/>
        </p:spPr>
        <p:txBody>
          <a:bodyPr wrap="square" rtlCol="0">
            <a:spAutoFit/>
          </a:bodyPr>
          <a:lstStyle/>
          <a:p>
            <a:pPr algn="ctr"/>
            <a:r>
              <a:rPr lang="en-US" altLang="en-US" sz="2800" b="1" dirty="0">
                <a:latin typeface="Arial" panose="020B0604020202020204" pitchFamily="34" charset="0"/>
                <a:cs typeface="Arial" panose="020B0604020202020204" pitchFamily="34" charset="0"/>
              </a:rPr>
              <a:t>Example in Microsoft Excel</a:t>
            </a:r>
            <a:endParaRPr lang="en-GB" sz="2800" b="1" dirty="0"/>
          </a:p>
        </p:txBody>
      </p:sp>
    </p:spTree>
    <p:extLst>
      <p:ext uri="{BB962C8B-B14F-4D97-AF65-F5344CB8AC3E}">
        <p14:creationId xmlns:p14="http://schemas.microsoft.com/office/powerpoint/2010/main" val="4292736581"/>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EC569B6-C0D5-73B6-A575-7081C3B6D544}"/>
            </a:ext>
          </a:extLst>
        </p:cNvPr>
        <p:cNvGrpSpPr/>
        <p:nvPr/>
      </p:nvGrpSpPr>
      <p:grpSpPr>
        <a:xfrm>
          <a:off x="0" y="0"/>
          <a:ext cx="0" cy="0"/>
          <a:chOff x="0" y="0"/>
          <a:chExt cx="0" cy="0"/>
        </a:xfrm>
      </p:grpSpPr>
      <p:sp>
        <p:nvSpPr>
          <p:cNvPr id="8193" name="Text Box 1">
            <a:extLst>
              <a:ext uri="{FF2B5EF4-FFF2-40B4-BE49-F238E27FC236}">
                <a16:creationId xmlns:a16="http://schemas.microsoft.com/office/drawing/2014/main" id="{9AA337A2-0B2C-7B86-A2A5-80D5AC37AA13}"/>
              </a:ext>
            </a:extLst>
          </p:cNvPr>
          <p:cNvSpPr txBox="1">
            <a:spLocks noChangeArrowheads="1"/>
          </p:cNvSpPr>
          <p:nvPr/>
        </p:nvSpPr>
        <p:spPr bwMode="auto">
          <a:xfrm>
            <a:off x="573088" y="150813"/>
            <a:ext cx="7997825" cy="838200"/>
          </a:xfrm>
          <a:prstGeom prst="rect">
            <a:avLst/>
          </a:prstGeom>
          <a:noFill/>
          <a:ln w="9525">
            <a:noFill/>
            <a:round/>
            <a:headEnd/>
            <a:tailEnd/>
          </a:ln>
          <a:effectLst/>
        </p:spPr>
        <p:txBody>
          <a:bodyPr lIns="0" tIns="0" rIns="0" bIns="0" anchor="b"/>
          <a:lstStyle/>
          <a:p>
            <a:pPr eaLnBrk="1" hangingPunct="1">
              <a:lnSpc>
                <a:spcPct val="90000"/>
              </a:lnSpc>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3200" b="1" dirty="0">
              <a:solidFill>
                <a:srgbClr val="FFFFFF"/>
              </a:solidFill>
              <a:effectLst>
                <a:outerShdw blurRad="38100" dist="38100" dir="2700000" algn="tl">
                  <a:srgbClr val="000000">
                    <a:alpha val="43137"/>
                  </a:srgbClr>
                </a:outerShdw>
              </a:effectLst>
              <a:latin typeface="Trebuchet MS" pitchFamily="32" charset="0"/>
              <a:ea typeface="+mn-ea"/>
              <a:cs typeface="Lucida Sans Unicode" charset="0"/>
            </a:endParaRPr>
          </a:p>
        </p:txBody>
      </p:sp>
      <p:sp>
        <p:nvSpPr>
          <p:cNvPr id="11268" name="Title 7">
            <a:extLst>
              <a:ext uri="{FF2B5EF4-FFF2-40B4-BE49-F238E27FC236}">
                <a16:creationId xmlns:a16="http://schemas.microsoft.com/office/drawing/2014/main" id="{5B1D4FE4-A9DD-B432-29E8-ADA2BCAF75C5}"/>
              </a:ext>
            </a:extLst>
          </p:cNvPr>
          <p:cNvSpPr>
            <a:spLocks noGrp="1"/>
          </p:cNvSpPr>
          <p:nvPr>
            <p:ph type="title"/>
          </p:nvPr>
        </p:nvSpPr>
        <p:spPr>
          <a:xfrm>
            <a:off x="0" y="0"/>
            <a:ext cx="9144000" cy="989013"/>
          </a:xfrm>
          <a:solidFill>
            <a:schemeClr val="accent4">
              <a:lumMod val="20000"/>
              <a:lumOff val="80000"/>
            </a:schemeClr>
          </a:solidFill>
        </p:spPr>
        <p:txBody>
          <a:bodyPr rtlCol="0">
            <a:normAutofit/>
          </a:bodyPr>
          <a:lstStyle/>
          <a:p>
            <a:pPr algn="ctr">
              <a:defRPr/>
            </a:pPr>
            <a:r>
              <a:rPr lang="en-US" altLang="en-US" sz="2800" b="1" dirty="0">
                <a:latin typeface="Arial" panose="020B0604020202020204" pitchFamily="34" charset="0"/>
                <a:cs typeface="Arial" panose="020B0604020202020204" pitchFamily="34" charset="0"/>
              </a:rPr>
              <a:t>3.2 Create a database of extracted data</a:t>
            </a:r>
            <a:endParaRPr lang="en-US" altLang="en-US" sz="2800" b="1" dirty="0">
              <a:solidFill>
                <a:srgbClr val="FF0000"/>
              </a:solidFill>
              <a:latin typeface="Arial" panose="020B0604020202020204" pitchFamily="34" charset="0"/>
              <a:cs typeface="Arial" panose="020B0604020202020204" pitchFamily="34" charset="0"/>
            </a:endParaRPr>
          </a:p>
        </p:txBody>
      </p:sp>
      <p:sp>
        <p:nvSpPr>
          <p:cNvPr id="5" name="Content Placeholder 4">
            <a:extLst>
              <a:ext uri="{FF2B5EF4-FFF2-40B4-BE49-F238E27FC236}">
                <a16:creationId xmlns:a16="http://schemas.microsoft.com/office/drawing/2014/main" id="{013377A2-9A82-CD7D-8AE6-17E3DC25C17D}"/>
              </a:ext>
            </a:extLst>
          </p:cNvPr>
          <p:cNvSpPr>
            <a:spLocks noGrp="1"/>
          </p:cNvSpPr>
          <p:nvPr>
            <p:ph idx="1"/>
          </p:nvPr>
        </p:nvSpPr>
        <p:spPr>
          <a:xfrm>
            <a:off x="573088" y="1149351"/>
            <a:ext cx="8286750" cy="5143500"/>
          </a:xfrm>
        </p:spPr>
        <p:txBody>
          <a:bodyPr rtlCol="0">
            <a:normAutofit/>
          </a:bodyPr>
          <a:lstStyle/>
          <a:p>
            <a:pPr marL="0" indent="0" eaLnBrk="1" fontAlgn="auto" hangingPunct="1">
              <a:lnSpc>
                <a:spcPct val="110000"/>
              </a:lnSpc>
              <a:spcAft>
                <a:spcPts val="0"/>
              </a:spcAft>
              <a:buNone/>
              <a:defRPr/>
            </a:pPr>
            <a:r>
              <a:rPr lang="en-US" sz="2400" dirty="0">
                <a:latin typeface="Arial" panose="020B0604020202020204" pitchFamily="34" charset="0"/>
                <a:cs typeface="Arial" panose="020B0604020202020204" pitchFamily="34" charset="0"/>
              </a:rPr>
              <a:t>Extracted data should:</a:t>
            </a:r>
          </a:p>
          <a:p>
            <a:pPr lvl="1" eaLnBrk="1" fontAlgn="auto" hangingPunct="1">
              <a:lnSpc>
                <a:spcPct val="110000"/>
              </a:lnSpc>
              <a:spcAft>
                <a:spcPts val="0"/>
              </a:spcAft>
              <a:defRPr/>
            </a:pPr>
            <a:r>
              <a:rPr lang="en-US" sz="2200" dirty="0">
                <a:latin typeface="Arial" panose="020B0604020202020204" pitchFamily="34" charset="0"/>
                <a:ea typeface="ＭＳ Ｐゴシック" charset="0"/>
                <a:cs typeface="Arial" panose="020B0604020202020204" pitchFamily="34" charset="0"/>
              </a:rPr>
              <a:t>Accurately reflect information reported in the publication</a:t>
            </a:r>
          </a:p>
          <a:p>
            <a:pPr lvl="1" eaLnBrk="1" fontAlgn="auto" hangingPunct="1">
              <a:lnSpc>
                <a:spcPct val="110000"/>
              </a:lnSpc>
              <a:spcAft>
                <a:spcPts val="0"/>
              </a:spcAft>
              <a:defRPr/>
            </a:pPr>
            <a:r>
              <a:rPr lang="en-US" sz="2200" dirty="0">
                <a:latin typeface="Arial" panose="020B0604020202020204" pitchFamily="34" charset="0"/>
                <a:ea typeface="ＭＳ Ｐゴシック" charset="0"/>
                <a:cs typeface="Arial" panose="020B0604020202020204" pitchFamily="34" charset="0"/>
              </a:rPr>
              <a:t>Remain in a form close to the original reporting, so that disputes can be easily resolved</a:t>
            </a:r>
          </a:p>
          <a:p>
            <a:pPr lvl="1" eaLnBrk="1" fontAlgn="auto" hangingPunct="1">
              <a:lnSpc>
                <a:spcPct val="110000"/>
              </a:lnSpc>
              <a:spcAft>
                <a:spcPts val="0"/>
              </a:spcAft>
              <a:defRPr/>
            </a:pPr>
            <a:r>
              <a:rPr lang="en-US" sz="2200" dirty="0">
                <a:latin typeface="Arial" panose="020B0604020202020204" pitchFamily="34" charset="0"/>
                <a:ea typeface="ＭＳ Ｐゴシック" charset="0"/>
                <a:cs typeface="Arial" panose="020B0604020202020204" pitchFamily="34" charset="0"/>
              </a:rPr>
              <a:t>Provide sufficient information to understand the studies and to perform analyses</a:t>
            </a:r>
          </a:p>
          <a:p>
            <a:pPr marL="0" indent="0" eaLnBrk="1" fontAlgn="auto" hangingPunct="1">
              <a:lnSpc>
                <a:spcPct val="110000"/>
              </a:lnSpc>
              <a:spcAft>
                <a:spcPts val="0"/>
              </a:spcAft>
              <a:buNone/>
              <a:defRPr/>
            </a:pPr>
            <a:r>
              <a:rPr lang="en-US" sz="2400" dirty="0">
                <a:latin typeface="Arial" panose="020B0604020202020204" pitchFamily="34" charset="0"/>
                <a:cs typeface="Arial" panose="020B0604020202020204" pitchFamily="34" charset="0"/>
              </a:rPr>
              <a:t>Extract only the data needed, because the extraction process i</a:t>
            </a:r>
            <a:r>
              <a:rPr lang="en-US" sz="2400" dirty="0">
                <a:latin typeface="Arial" panose="020B0604020202020204" pitchFamily="34" charset="0"/>
                <a:ea typeface="ＭＳ Ｐゴシック" charset="0"/>
                <a:cs typeface="Arial" panose="020B0604020202020204" pitchFamily="34" charset="0"/>
              </a:rPr>
              <a:t>s labor intensive, can be costly and error prone</a:t>
            </a:r>
          </a:p>
          <a:p>
            <a:pPr marL="0" indent="0" eaLnBrk="1" fontAlgn="auto" hangingPunct="1">
              <a:lnSpc>
                <a:spcPct val="110000"/>
              </a:lnSpc>
              <a:spcAft>
                <a:spcPts val="0"/>
              </a:spcAft>
              <a:buNone/>
              <a:defRPr/>
            </a:pPr>
            <a:r>
              <a:rPr lang="en-US" sz="2400" dirty="0">
                <a:latin typeface="Arial" panose="020B0604020202020204" pitchFamily="34" charset="0"/>
                <a:cs typeface="Arial" panose="020B0604020202020204" pitchFamily="34" charset="0"/>
              </a:rPr>
              <a:t>Extraction of data by at least two persons is ideal but that is resource intensive. Careful extraction by an experienced person, with crosschecking of selected items by a second person, is a good compromise.</a:t>
            </a:r>
          </a:p>
        </p:txBody>
      </p:sp>
    </p:spTree>
    <p:extLst>
      <p:ext uri="{BB962C8B-B14F-4D97-AF65-F5344CB8AC3E}">
        <p14:creationId xmlns:p14="http://schemas.microsoft.com/office/powerpoint/2010/main" val="3120690427"/>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589" name="Content Placeholder 4">
            <a:extLst>
              <a:ext uri="{FF2B5EF4-FFF2-40B4-BE49-F238E27FC236}">
                <a16:creationId xmlns:a16="http://schemas.microsoft.com/office/drawing/2014/main" id="{17291948-B8BC-A160-34C7-718CACED2B54}"/>
              </a:ext>
            </a:extLst>
          </p:cNvPr>
          <p:cNvSpPr>
            <a:spLocks noGrp="1" noChangeArrowheads="1"/>
          </p:cNvSpPr>
          <p:nvPr>
            <p:ph idx="1"/>
          </p:nvPr>
        </p:nvSpPr>
        <p:spPr>
          <a:xfrm>
            <a:off x="466724" y="685800"/>
            <a:ext cx="8448675" cy="5867400"/>
          </a:xfrm>
          <a:solidFill>
            <a:srgbClr val="92D050"/>
          </a:solidFill>
        </p:spPr>
        <p:txBody>
          <a:bodyPr>
            <a:noAutofit/>
          </a:bodyPr>
          <a:lstStyle/>
          <a:p>
            <a:pPr marL="0" indent="0" eaLnBrk="1" hangingPunct="1">
              <a:lnSpc>
                <a:spcPct val="100000"/>
              </a:lnSpc>
              <a:buNone/>
            </a:pPr>
            <a:r>
              <a:rPr lang="en-US" altLang="en-US" sz="2400" b="1" dirty="0">
                <a:latin typeface="Arial" panose="020B0604020202020204" pitchFamily="34" charset="0"/>
                <a:cs typeface="Arial" panose="020B0604020202020204" pitchFamily="34" charset="0"/>
              </a:rPr>
              <a:t>Box: Challenges in data extraction </a:t>
            </a:r>
          </a:p>
          <a:p>
            <a:pPr>
              <a:lnSpc>
                <a:spcPct val="100000"/>
              </a:lnSpc>
            </a:pPr>
            <a:r>
              <a:rPr lang="en-US" altLang="en-US" sz="2400" dirty="0">
                <a:latin typeface="Arial" panose="020B0604020202020204" pitchFamily="34" charset="0"/>
                <a:cs typeface="Arial" panose="020B0604020202020204" pitchFamily="34" charset="0"/>
              </a:rPr>
              <a:t>Researchers rarely report effect size, standard normal deviates, or exact p-values, the meta-analyst must calculate almost all indices of study outcomes. </a:t>
            </a:r>
          </a:p>
          <a:p>
            <a:pPr>
              <a:lnSpc>
                <a:spcPct val="100000"/>
              </a:lnSpc>
            </a:pPr>
            <a:r>
              <a:rPr lang="en-US" altLang="en-US" sz="2400" dirty="0">
                <a:latin typeface="Arial" panose="020B0604020202020204" pitchFamily="34" charset="0"/>
                <a:cs typeface="Arial" panose="020B0604020202020204" pitchFamily="34" charset="0"/>
              </a:rPr>
              <a:t>These calculations are not automatic because results are presented in a bewildering variety of forms and are often obscure.</a:t>
            </a:r>
          </a:p>
          <a:p>
            <a:pPr eaLnBrk="1" hangingPunct="1">
              <a:lnSpc>
                <a:spcPct val="100000"/>
              </a:lnSpc>
            </a:pPr>
            <a:r>
              <a:rPr lang="en-US" altLang="en-US" sz="2400" dirty="0">
                <a:latin typeface="Arial" panose="020B0604020202020204" pitchFamily="34" charset="0"/>
                <a:cs typeface="Arial" panose="020B0604020202020204" pitchFamily="34" charset="0"/>
              </a:rPr>
              <a:t>Inconsistencies in published papers </a:t>
            </a:r>
          </a:p>
          <a:p>
            <a:pPr eaLnBrk="1" hangingPunct="1">
              <a:lnSpc>
                <a:spcPct val="100000"/>
              </a:lnSpc>
            </a:pPr>
            <a:r>
              <a:rPr lang="en-US" altLang="en-US" sz="2400" dirty="0">
                <a:latin typeface="Arial" panose="020B0604020202020204" pitchFamily="34" charset="0"/>
                <a:cs typeface="Arial" panose="020B0604020202020204" pitchFamily="34" charset="0"/>
              </a:rPr>
              <a:t>Data reported in graphs are often difficult to extract even with a digitizer</a:t>
            </a:r>
          </a:p>
          <a:p>
            <a:pPr eaLnBrk="1" hangingPunct="1"/>
            <a:r>
              <a:rPr lang="en-US" altLang="en-US" sz="2400" dirty="0">
                <a:latin typeface="Arial" panose="020B0604020202020204" pitchFamily="34" charset="0"/>
                <a:cs typeface="Arial" panose="020B0604020202020204" pitchFamily="34" charset="0"/>
              </a:rPr>
              <a:t>Missing information in published papers</a:t>
            </a:r>
          </a:p>
          <a:p>
            <a:pPr eaLnBrk="1" hangingPunct="1"/>
            <a:r>
              <a:rPr lang="en-US" altLang="en-US" sz="2400" dirty="0">
                <a:latin typeface="Arial" panose="020B0604020202020204" pitchFamily="34" charset="0"/>
                <a:cs typeface="Arial" panose="020B0604020202020204" pitchFamily="34" charset="0"/>
              </a:rPr>
              <a:t>Fraudulent data</a:t>
            </a:r>
          </a:p>
          <a:p>
            <a:pPr eaLnBrk="1" hangingPunct="1">
              <a:lnSpc>
                <a:spcPct val="100000"/>
              </a:lnSpc>
            </a:pPr>
            <a:endParaRPr lang="en-US" altLang="en-US" sz="2400" dirty="0">
              <a:latin typeface="Arial" panose="020B0604020202020204" pitchFamily="34" charset="0"/>
              <a:cs typeface="Arial" panose="020B0604020202020204" pitchFamily="34" charset="0"/>
            </a:endParaRPr>
          </a:p>
          <a:p>
            <a:pPr eaLnBrk="1" hangingPunct="1">
              <a:lnSpc>
                <a:spcPct val="100000"/>
              </a:lnSpc>
            </a:pPr>
            <a:endParaRPr lang="en-US" altLang="en-US" sz="2400" dirty="0">
              <a:latin typeface="Arial" panose="020B0604020202020204" pitchFamily="34" charset="0"/>
              <a:cs typeface="Arial" panose="020B0604020202020204" pitchFamily="34" charset="0"/>
            </a:endParaRPr>
          </a:p>
        </p:txBody>
      </p:sp>
    </p:spTree>
  </p:cSld>
  <p:clrMapOvr>
    <a:masterClrMapping/>
  </p:clrMapOvr>
  <p:transition spd="med"/>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1E84A-A6CE-764D-ACFD-3EFAA2A94DB5}"/>
              </a:ext>
            </a:extLst>
          </p:cNvPr>
          <p:cNvSpPr>
            <a:spLocks noGrp="1"/>
          </p:cNvSpPr>
          <p:nvPr>
            <p:ph type="title"/>
          </p:nvPr>
        </p:nvSpPr>
        <p:spPr>
          <a:xfrm>
            <a:off x="457200" y="273050"/>
            <a:ext cx="7772400" cy="641350"/>
          </a:xfrm>
        </p:spPr>
        <p:txBody>
          <a:bodyPr>
            <a:normAutofit/>
          </a:bodyPr>
          <a:lstStyle/>
          <a:p>
            <a:r>
              <a:rPr lang="en-GB" sz="2800" b="1" dirty="0">
                <a:latin typeface="Arial" panose="020B0604020202020204" pitchFamily="34" charset="0"/>
                <a:cs typeface="Arial" panose="020B0604020202020204" pitchFamily="34" charset="0"/>
              </a:rPr>
              <a:t>Response to the needs assessment survey</a:t>
            </a:r>
          </a:p>
        </p:txBody>
      </p:sp>
      <p:graphicFrame>
        <p:nvGraphicFramePr>
          <p:cNvPr id="5" name="Content Placeholder 4">
            <a:extLst>
              <a:ext uri="{FF2B5EF4-FFF2-40B4-BE49-F238E27FC236}">
                <a16:creationId xmlns:a16="http://schemas.microsoft.com/office/drawing/2014/main" id="{5676AD38-1902-B70C-9EFA-1FBBFB79826E}"/>
              </a:ext>
            </a:extLst>
          </p:cNvPr>
          <p:cNvGraphicFramePr>
            <a:graphicFrameLocks noGrp="1"/>
          </p:cNvGraphicFramePr>
          <p:nvPr>
            <p:ph idx="1"/>
            <p:extLst>
              <p:ext uri="{D42A27DB-BD31-4B8C-83A1-F6EECF244321}">
                <p14:modId xmlns:p14="http://schemas.microsoft.com/office/powerpoint/2010/main" val="1280096274"/>
              </p:ext>
            </p:extLst>
          </p:nvPr>
        </p:nvGraphicFramePr>
        <p:xfrm>
          <a:off x="533400" y="2667000"/>
          <a:ext cx="7696200" cy="2971799"/>
        </p:xfrm>
        <a:graphic>
          <a:graphicData uri="http://schemas.openxmlformats.org/drawingml/2006/table">
            <a:tbl>
              <a:tblPr>
                <a:tableStyleId>{5C22544A-7EE6-4342-B048-85BDC9FD1C3A}</a:tableStyleId>
              </a:tblPr>
              <a:tblGrid>
                <a:gridCol w="4081318">
                  <a:extLst>
                    <a:ext uri="{9D8B030D-6E8A-4147-A177-3AD203B41FA5}">
                      <a16:colId xmlns:a16="http://schemas.microsoft.com/office/drawing/2014/main" val="3548580474"/>
                    </a:ext>
                  </a:extLst>
                </a:gridCol>
                <a:gridCol w="3614882">
                  <a:extLst>
                    <a:ext uri="{9D8B030D-6E8A-4147-A177-3AD203B41FA5}">
                      <a16:colId xmlns:a16="http://schemas.microsoft.com/office/drawing/2014/main" val="2368249601"/>
                    </a:ext>
                  </a:extLst>
                </a:gridCol>
              </a:tblGrid>
              <a:tr h="651691">
                <a:tc>
                  <a:txBody>
                    <a:bodyPr/>
                    <a:lstStyle/>
                    <a:p>
                      <a:pPr algn="l" fontAlgn="t"/>
                      <a:r>
                        <a:rPr lang="en-GB" sz="2400" b="0" i="0" u="none" strike="noStrike" dirty="0">
                          <a:solidFill>
                            <a:srgbClr val="000000"/>
                          </a:solidFill>
                          <a:effectLst/>
                          <a:latin typeface="Arial" panose="020B0604020202020204" pitchFamily="34" charset="0"/>
                          <a:cs typeface="Arial" panose="020B0604020202020204" pitchFamily="34" charset="0"/>
                        </a:rPr>
                        <a:t>Education level</a:t>
                      </a: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tc>
                  <a:txBody>
                    <a:bodyPr/>
                    <a:lstStyle/>
                    <a:p>
                      <a:pPr algn="l" fontAlgn="t"/>
                      <a:r>
                        <a:rPr lang="en-GB" sz="2400" u="none" strike="noStrike" dirty="0">
                          <a:effectLst/>
                          <a:latin typeface="Arial" panose="020B0604020202020204" pitchFamily="34" charset="0"/>
                          <a:cs typeface="Arial" panose="020B0604020202020204" pitchFamily="34" charset="0"/>
                        </a:rPr>
                        <a:t>Number of respondents</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3128879312"/>
                  </a:ext>
                </a:extLst>
              </a:tr>
              <a:tr h="580027">
                <a:tc>
                  <a:txBody>
                    <a:bodyPr/>
                    <a:lstStyle/>
                    <a:p>
                      <a:pPr algn="l" fontAlgn="t"/>
                      <a:r>
                        <a:rPr lang="en-GB" sz="2400" u="none" strike="noStrike" dirty="0">
                          <a:effectLst/>
                          <a:latin typeface="Arial" panose="020B0604020202020204" pitchFamily="34" charset="0"/>
                          <a:cs typeface="Arial" panose="020B0604020202020204" pitchFamily="34" charset="0"/>
                        </a:rPr>
                        <a:t>MSc</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solidFill>
                      <a:schemeClr val="tx2">
                        <a:lumMod val="10000"/>
                        <a:lumOff val="90000"/>
                      </a:schemeClr>
                    </a:solidFill>
                  </a:tcPr>
                </a:tc>
                <a:tc>
                  <a:txBody>
                    <a:bodyPr/>
                    <a:lstStyle/>
                    <a:p>
                      <a:pPr algn="l" fontAlgn="t"/>
                      <a:r>
                        <a:rPr lang="en-GB" sz="2400" u="none" strike="noStrike" dirty="0">
                          <a:effectLst/>
                          <a:latin typeface="Arial" panose="020B0604020202020204" pitchFamily="34" charset="0"/>
                          <a:cs typeface="Arial" panose="020B0604020202020204" pitchFamily="34" charset="0"/>
                        </a:rPr>
                        <a:t>22</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solidFill>
                      <a:schemeClr val="tx2">
                        <a:lumMod val="10000"/>
                        <a:lumOff val="90000"/>
                      </a:schemeClr>
                    </a:solidFill>
                  </a:tcPr>
                </a:tc>
                <a:extLst>
                  <a:ext uri="{0D108BD9-81ED-4DB2-BD59-A6C34878D82A}">
                    <a16:rowId xmlns:a16="http://schemas.microsoft.com/office/drawing/2014/main" val="1146760078"/>
                  </a:ext>
                </a:extLst>
              </a:tr>
              <a:tr h="580027">
                <a:tc>
                  <a:txBody>
                    <a:bodyPr/>
                    <a:lstStyle/>
                    <a:p>
                      <a:pPr algn="l" fontAlgn="t"/>
                      <a:r>
                        <a:rPr lang="en-GB" sz="2400" u="none" strike="noStrike" dirty="0">
                          <a:effectLst/>
                          <a:latin typeface="Arial" panose="020B0604020202020204" pitchFamily="34" charset="0"/>
                          <a:cs typeface="Arial" panose="020B0604020202020204" pitchFamily="34" charset="0"/>
                        </a:rPr>
                        <a:t>PhD</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solidFill>
                      <a:schemeClr val="accent1">
                        <a:lumMod val="20000"/>
                        <a:lumOff val="80000"/>
                      </a:schemeClr>
                    </a:solidFill>
                  </a:tcPr>
                </a:tc>
                <a:tc>
                  <a:txBody>
                    <a:bodyPr/>
                    <a:lstStyle/>
                    <a:p>
                      <a:pPr algn="l" fontAlgn="t"/>
                      <a:r>
                        <a:rPr lang="en-GB" sz="2400" u="none" strike="noStrike" dirty="0">
                          <a:effectLst/>
                          <a:latin typeface="Arial" panose="020B0604020202020204" pitchFamily="34" charset="0"/>
                          <a:cs typeface="Arial" panose="020B0604020202020204" pitchFamily="34" charset="0"/>
                        </a:rPr>
                        <a:t>13</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solidFill>
                      <a:schemeClr val="accent1">
                        <a:lumMod val="20000"/>
                        <a:lumOff val="80000"/>
                      </a:schemeClr>
                    </a:solidFill>
                  </a:tcPr>
                </a:tc>
                <a:extLst>
                  <a:ext uri="{0D108BD9-81ED-4DB2-BD59-A6C34878D82A}">
                    <a16:rowId xmlns:a16="http://schemas.microsoft.com/office/drawing/2014/main" val="2125667225"/>
                  </a:ext>
                </a:extLst>
              </a:tr>
              <a:tr h="580027">
                <a:tc>
                  <a:txBody>
                    <a:bodyPr/>
                    <a:lstStyle/>
                    <a:p>
                      <a:pPr algn="l" fontAlgn="t"/>
                      <a:r>
                        <a:rPr lang="en-GB" sz="2400" u="none" strike="noStrike" dirty="0">
                          <a:effectLst/>
                          <a:latin typeface="Arial" panose="020B0604020202020204" pitchFamily="34" charset="0"/>
                          <a:cs typeface="Arial" panose="020B0604020202020204" pitchFamily="34" charset="0"/>
                        </a:rPr>
                        <a:t>Unclear</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solidFill>
                      <a:schemeClr val="accent2">
                        <a:lumMod val="20000"/>
                        <a:lumOff val="80000"/>
                      </a:schemeClr>
                    </a:solidFill>
                  </a:tcPr>
                </a:tc>
                <a:tc>
                  <a:txBody>
                    <a:bodyPr/>
                    <a:lstStyle/>
                    <a:p>
                      <a:pPr algn="l" fontAlgn="t"/>
                      <a:r>
                        <a:rPr lang="en-GB" sz="2400" u="none" strike="noStrike" dirty="0">
                          <a:effectLst/>
                          <a:latin typeface="Arial" panose="020B0604020202020204" pitchFamily="34" charset="0"/>
                          <a:cs typeface="Arial" panose="020B0604020202020204" pitchFamily="34" charset="0"/>
                        </a:rPr>
                        <a:t>1</a:t>
                      </a:r>
                      <a:endParaRPr lang="en-GB" sz="24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solidFill>
                      <a:schemeClr val="accent2">
                        <a:lumMod val="20000"/>
                        <a:lumOff val="80000"/>
                      </a:schemeClr>
                    </a:solidFill>
                  </a:tcPr>
                </a:tc>
                <a:extLst>
                  <a:ext uri="{0D108BD9-81ED-4DB2-BD59-A6C34878D82A}">
                    <a16:rowId xmlns:a16="http://schemas.microsoft.com/office/drawing/2014/main" val="1279686780"/>
                  </a:ext>
                </a:extLst>
              </a:tr>
              <a:tr h="580027">
                <a:tc>
                  <a:txBody>
                    <a:bodyPr/>
                    <a:lstStyle/>
                    <a:p>
                      <a:pPr algn="l" fontAlgn="t"/>
                      <a:r>
                        <a:rPr lang="en-GB" sz="2400" b="1" u="none" strike="noStrike" dirty="0">
                          <a:effectLst/>
                          <a:latin typeface="Arial" panose="020B0604020202020204" pitchFamily="34" charset="0"/>
                          <a:cs typeface="Arial" panose="020B0604020202020204" pitchFamily="34" charset="0"/>
                        </a:rPr>
                        <a:t>Total</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B w="12700" cap="flat" cmpd="sng" algn="ctr">
                      <a:solidFill>
                        <a:schemeClr val="tx1"/>
                      </a:solidFill>
                      <a:prstDash val="solid"/>
                      <a:round/>
                      <a:headEnd type="none" w="med" len="med"/>
                      <a:tailEnd type="none" w="med" len="med"/>
                    </a:lnB>
                    <a:solidFill>
                      <a:schemeClr val="bg1">
                        <a:lumMod val="75000"/>
                      </a:schemeClr>
                    </a:solidFill>
                  </a:tcPr>
                </a:tc>
                <a:tc>
                  <a:txBody>
                    <a:bodyPr/>
                    <a:lstStyle/>
                    <a:p>
                      <a:pPr algn="l" fontAlgn="t"/>
                      <a:r>
                        <a:rPr lang="en-GB" sz="2400" b="1" u="none" strike="noStrike" dirty="0">
                          <a:effectLst/>
                          <a:latin typeface="Arial" panose="020B0604020202020204" pitchFamily="34" charset="0"/>
                          <a:cs typeface="Arial" panose="020B0604020202020204" pitchFamily="34" charset="0"/>
                        </a:rPr>
                        <a:t>36</a:t>
                      </a:r>
                      <a:endParaRPr lang="en-GB" sz="2400" b="1"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B w="12700" cap="flat" cmpd="sng" algn="ctr">
                      <a:solidFill>
                        <a:schemeClr val="tx1"/>
                      </a:solidFill>
                      <a:prstDash val="solid"/>
                      <a:round/>
                      <a:headEnd type="none" w="med" len="med"/>
                      <a:tailEnd type="none" w="med" len="med"/>
                    </a:lnB>
                    <a:solidFill>
                      <a:schemeClr val="bg1">
                        <a:lumMod val="75000"/>
                      </a:schemeClr>
                    </a:solidFill>
                  </a:tcPr>
                </a:tc>
                <a:extLst>
                  <a:ext uri="{0D108BD9-81ED-4DB2-BD59-A6C34878D82A}">
                    <a16:rowId xmlns:a16="http://schemas.microsoft.com/office/drawing/2014/main" val="4196055"/>
                  </a:ext>
                </a:extLst>
              </a:tr>
            </a:tbl>
          </a:graphicData>
        </a:graphic>
      </p:graphicFrame>
      <p:sp>
        <p:nvSpPr>
          <p:cNvPr id="4" name="Text Placeholder 3">
            <a:extLst>
              <a:ext uri="{FF2B5EF4-FFF2-40B4-BE49-F238E27FC236}">
                <a16:creationId xmlns:a16="http://schemas.microsoft.com/office/drawing/2014/main" id="{4DC67DA0-7E2C-7A72-5D24-C7A006D2AC93}"/>
              </a:ext>
            </a:extLst>
          </p:cNvPr>
          <p:cNvSpPr>
            <a:spLocks noGrp="1"/>
          </p:cNvSpPr>
          <p:nvPr>
            <p:ph type="body" sz="half" idx="2"/>
          </p:nvPr>
        </p:nvSpPr>
        <p:spPr>
          <a:xfrm>
            <a:off x="457200" y="1371600"/>
            <a:ext cx="8001000" cy="838200"/>
          </a:xfrm>
        </p:spPr>
        <p:txBody>
          <a:bodyPr>
            <a:normAutofit fontScale="92500"/>
          </a:bodyPr>
          <a:lstStyle/>
          <a:p>
            <a:r>
              <a:rPr lang="en-GB" sz="2400" dirty="0">
                <a:latin typeface="Arial" panose="020B0604020202020204" pitchFamily="34" charset="0"/>
                <a:cs typeface="Arial" panose="020B0604020202020204" pitchFamily="34" charset="0"/>
              </a:rPr>
              <a:t>Response to the survey was slow; extended over 2 months</a:t>
            </a:r>
          </a:p>
          <a:p>
            <a:r>
              <a:rPr lang="en-GB" sz="2400" dirty="0">
                <a:latin typeface="Arial" panose="020B0604020202020204" pitchFamily="34" charset="0"/>
                <a:cs typeface="Arial" panose="020B0604020202020204" pitchFamily="34" charset="0"/>
              </a:rPr>
              <a:t>Only 36 students responded</a:t>
            </a: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308493311"/>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2">
            <a:extLst>
              <a:ext uri="{FF2B5EF4-FFF2-40B4-BE49-F238E27FC236}">
                <a16:creationId xmlns:a16="http://schemas.microsoft.com/office/drawing/2014/main" id="{8BBAFD08-A407-E31D-C9C7-F5CA53449C30}"/>
              </a:ext>
            </a:extLst>
          </p:cNvPr>
          <p:cNvSpPr txBox="1">
            <a:spLocks/>
          </p:cNvSpPr>
          <p:nvPr/>
        </p:nvSpPr>
        <p:spPr>
          <a:xfrm>
            <a:off x="457200" y="1143000"/>
            <a:ext cx="8534400" cy="5401479"/>
          </a:xfrm>
          <a:prstGeom prst="rect">
            <a:avLst/>
          </a:prstGeom>
        </p:spPr>
        <p:txBody>
          <a:bodyPr vert="horz" wrap="square" lIns="91440" tIns="45720" rIns="91440" bIns="45720" rtlCol="0">
            <a:spAutoFit/>
          </a:bodyPr>
          <a:lst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spcBef>
                <a:spcPts val="600"/>
              </a:spcBef>
              <a:buNone/>
            </a:pPr>
            <a:r>
              <a:rPr lang="en-US" sz="2000" b="1" dirty="0">
                <a:latin typeface="Arial" panose="020B0604020202020204" pitchFamily="34" charset="0"/>
                <a:cs typeface="Arial" panose="020B0604020202020204" pitchFamily="34" charset="0"/>
              </a:rPr>
              <a:t>For agricultural and natural resources studies</a:t>
            </a:r>
          </a:p>
          <a:p>
            <a:pPr>
              <a:spcBef>
                <a:spcPts val="600"/>
              </a:spcBef>
            </a:pPr>
            <a:r>
              <a:rPr lang="en-US" sz="2000" dirty="0">
                <a:latin typeface="Arial" panose="020B0604020202020204" pitchFamily="34" charset="0"/>
                <a:cs typeface="Arial" panose="020B0604020202020204" pitchFamily="34" charset="0"/>
              </a:rPr>
              <a:t>Initials of the data extractor/reviewer</a:t>
            </a:r>
          </a:p>
          <a:p>
            <a:pPr>
              <a:spcBef>
                <a:spcPts val="600"/>
              </a:spcBef>
            </a:pPr>
            <a:r>
              <a:rPr lang="en-US" sz="2000" dirty="0">
                <a:latin typeface="Arial" panose="020B0604020202020204" pitchFamily="34" charset="0"/>
                <a:cs typeface="Arial" panose="020B0604020202020204" pitchFamily="34" charset="0"/>
              </a:rPr>
              <a:t>Study code, i.e., unique identification number for each study</a:t>
            </a:r>
          </a:p>
          <a:p>
            <a:pPr>
              <a:spcBef>
                <a:spcPts val="600"/>
              </a:spcBef>
            </a:pPr>
            <a:r>
              <a:rPr lang="en-US" sz="2000" dirty="0">
                <a:latin typeface="Arial" panose="020B0604020202020204" pitchFamily="34" charset="0"/>
                <a:cs typeface="Arial" panose="020B0604020202020204" pitchFamily="34" charset="0"/>
              </a:rPr>
              <a:t>Bibliographic information: Author, experiment, year, season</a:t>
            </a:r>
          </a:p>
          <a:p>
            <a:pPr>
              <a:spcBef>
                <a:spcPts val="600"/>
              </a:spcBef>
            </a:pPr>
            <a:r>
              <a:rPr lang="en-US" sz="2000" dirty="0">
                <a:latin typeface="Arial" panose="020B0604020202020204" pitchFamily="34" charset="0"/>
                <a:cs typeface="Arial" panose="020B0604020202020204" pitchFamily="34" charset="0"/>
              </a:rPr>
              <a:t>Location: region, country, study site, GPS coordinates</a:t>
            </a:r>
          </a:p>
          <a:p>
            <a:pPr>
              <a:spcBef>
                <a:spcPts val="600"/>
              </a:spcBef>
            </a:pPr>
            <a:r>
              <a:rPr lang="en-US" sz="2000" dirty="0">
                <a:latin typeface="Arial" panose="020B0604020202020204" pitchFamily="34" charset="0"/>
                <a:cs typeface="Arial" panose="020B0604020202020204" pitchFamily="34" charset="0"/>
              </a:rPr>
              <a:t>The type of study: experimental, observational</a:t>
            </a:r>
          </a:p>
          <a:p>
            <a:pPr>
              <a:spcBef>
                <a:spcPts val="600"/>
              </a:spcBef>
            </a:pPr>
            <a:r>
              <a:rPr lang="en-US" sz="2000" dirty="0">
                <a:latin typeface="Arial" panose="020B0604020202020204" pitchFamily="34" charset="0"/>
                <a:cs typeface="Arial" panose="020B0604020202020204" pitchFamily="34" charset="0"/>
              </a:rPr>
              <a:t>Type of trial: on station, on farm</a:t>
            </a:r>
          </a:p>
          <a:p>
            <a:pPr>
              <a:spcBef>
                <a:spcPts val="600"/>
              </a:spcBef>
            </a:pPr>
            <a:r>
              <a:rPr lang="en-US" sz="2000" dirty="0">
                <a:latin typeface="Arial" panose="020B0604020202020204" pitchFamily="34" charset="0"/>
                <a:cs typeface="Arial" panose="020B0604020202020204" pitchFamily="34" charset="0"/>
              </a:rPr>
              <a:t>Site characteristics: rainfall, elevation, soil type, %clay, pH, SOC</a:t>
            </a:r>
          </a:p>
          <a:p>
            <a:pPr>
              <a:spcBef>
                <a:spcPts val="600"/>
              </a:spcBef>
            </a:pPr>
            <a:r>
              <a:rPr lang="en-US" sz="2000" dirty="0">
                <a:latin typeface="Arial" panose="020B0604020202020204" pitchFamily="34" charset="0"/>
                <a:cs typeface="Arial" panose="020B0604020202020204" pitchFamily="34" charset="0"/>
              </a:rPr>
              <a:t>Cropping system: monoculture, intercrop, crop rotation</a:t>
            </a:r>
          </a:p>
          <a:p>
            <a:pPr>
              <a:spcBef>
                <a:spcPts val="600"/>
              </a:spcBef>
            </a:pPr>
            <a:r>
              <a:rPr lang="en-US" sz="2000" dirty="0">
                <a:latin typeface="Arial" panose="020B0604020202020204" pitchFamily="34" charset="0"/>
                <a:cs typeface="Arial" panose="020B0604020202020204" pitchFamily="34" charset="0"/>
              </a:rPr>
              <a:t>Fertilizer: type, amount</a:t>
            </a:r>
          </a:p>
          <a:p>
            <a:pPr>
              <a:spcBef>
                <a:spcPts val="600"/>
              </a:spcBef>
            </a:pPr>
            <a:r>
              <a:rPr lang="en-US" sz="2000" dirty="0">
                <a:latin typeface="Arial" panose="020B0604020202020204" pitchFamily="34" charset="0"/>
                <a:cs typeface="Arial" panose="020B0604020202020204" pitchFamily="34" charset="0"/>
              </a:rPr>
              <a:t>Manure: type, amount</a:t>
            </a:r>
          </a:p>
          <a:p>
            <a:pPr>
              <a:spcBef>
                <a:spcPts val="600"/>
              </a:spcBef>
            </a:pPr>
            <a:r>
              <a:rPr lang="en-US" sz="2000" dirty="0">
                <a:latin typeface="Arial" panose="020B0604020202020204" pitchFamily="34" charset="0"/>
                <a:cs typeface="Arial" panose="020B0604020202020204" pitchFamily="34" charset="0"/>
              </a:rPr>
              <a:t>Irrigation: rainfed or irrigated, amount</a:t>
            </a:r>
          </a:p>
          <a:p>
            <a:pPr>
              <a:spcBef>
                <a:spcPts val="600"/>
              </a:spcBef>
            </a:pPr>
            <a:r>
              <a:rPr lang="en-US" sz="2000" dirty="0">
                <a:latin typeface="Arial" panose="020B0604020202020204" pitchFamily="34" charset="0"/>
                <a:cs typeface="Arial" panose="020B0604020202020204" pitchFamily="34" charset="0"/>
              </a:rPr>
              <a:t>Tillage: no till, minimum tillage, conventional</a:t>
            </a:r>
          </a:p>
          <a:p>
            <a:pPr>
              <a:spcBef>
                <a:spcPts val="600"/>
              </a:spcBef>
            </a:pPr>
            <a:r>
              <a:rPr lang="en-US" sz="2000" dirty="0">
                <a:latin typeface="Arial" panose="020B0604020202020204" pitchFamily="34" charset="0"/>
                <a:cs typeface="Arial" panose="020B0604020202020204" pitchFamily="34" charset="0"/>
              </a:rPr>
              <a:t>Response variables: e.g., crop yield, response ratio, profitability</a:t>
            </a:r>
          </a:p>
        </p:txBody>
      </p:sp>
      <p:sp>
        <p:nvSpPr>
          <p:cNvPr id="3" name="Title 1">
            <a:extLst>
              <a:ext uri="{FF2B5EF4-FFF2-40B4-BE49-F238E27FC236}">
                <a16:creationId xmlns:a16="http://schemas.microsoft.com/office/drawing/2014/main" id="{16AE4119-F8E7-6BAB-C083-1EAECC9C1EB0}"/>
              </a:ext>
            </a:extLst>
          </p:cNvPr>
          <p:cNvSpPr txBox="1">
            <a:spLocks/>
          </p:cNvSpPr>
          <p:nvPr/>
        </p:nvSpPr>
        <p:spPr>
          <a:xfrm>
            <a:off x="0" y="0"/>
            <a:ext cx="9144000" cy="1143000"/>
          </a:xfrm>
          <a:prstGeom prst="rect">
            <a:avLst/>
          </a:prstGeom>
          <a:solidFill>
            <a:schemeClr val="tx2">
              <a:lumMod val="10000"/>
              <a:lumOff val="90000"/>
            </a:schemeClr>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endParaRPr lang="en-US" sz="2800" b="1" dirty="0">
              <a:latin typeface="Arial" panose="020B0604020202020204" pitchFamily="34" charset="0"/>
              <a:cs typeface="Arial" panose="020B0604020202020204" pitchFamily="34" charset="0"/>
            </a:endParaRPr>
          </a:p>
          <a:p>
            <a:pPr algn="ctr"/>
            <a:r>
              <a:rPr lang="en-US" sz="2800" b="1" dirty="0">
                <a:latin typeface="Arial" panose="020B0604020202020204" pitchFamily="34" charset="0"/>
                <a:cs typeface="Arial" panose="020B0604020202020204" pitchFamily="34" charset="0"/>
              </a:rPr>
              <a:t>Elements of the database</a:t>
            </a:r>
          </a:p>
        </p:txBody>
      </p:sp>
    </p:spTree>
    <p:extLst>
      <p:ext uri="{BB962C8B-B14F-4D97-AF65-F5344CB8AC3E}">
        <p14:creationId xmlns:p14="http://schemas.microsoft.com/office/powerpoint/2010/main" val="3818366361"/>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E4E7209-3E9D-4111-DD88-38B492B5EC79}"/>
              </a:ext>
            </a:extLst>
          </p:cNvPr>
          <p:cNvPicPr>
            <a:picLocks noChangeAspect="1"/>
          </p:cNvPicPr>
          <p:nvPr/>
        </p:nvPicPr>
        <p:blipFill>
          <a:blip r:embed="rId2"/>
          <a:stretch>
            <a:fillRect/>
          </a:stretch>
        </p:blipFill>
        <p:spPr>
          <a:xfrm>
            <a:off x="457200" y="1066800"/>
            <a:ext cx="8458200" cy="3304145"/>
          </a:xfrm>
          <a:prstGeom prst="rect">
            <a:avLst/>
          </a:prstGeom>
        </p:spPr>
      </p:pic>
      <p:sp>
        <p:nvSpPr>
          <p:cNvPr id="4" name="TextBox 3">
            <a:extLst>
              <a:ext uri="{FF2B5EF4-FFF2-40B4-BE49-F238E27FC236}">
                <a16:creationId xmlns:a16="http://schemas.microsoft.com/office/drawing/2014/main" id="{4A9EBD20-7F64-70C5-62BA-2D51BE5501A0}"/>
              </a:ext>
            </a:extLst>
          </p:cNvPr>
          <p:cNvSpPr txBox="1"/>
          <p:nvPr/>
        </p:nvSpPr>
        <p:spPr>
          <a:xfrm>
            <a:off x="1219200" y="381000"/>
            <a:ext cx="4038600" cy="461665"/>
          </a:xfrm>
          <a:prstGeom prst="rect">
            <a:avLst/>
          </a:prstGeom>
          <a:noFill/>
        </p:spPr>
        <p:txBody>
          <a:bodyPr wrap="square" rtlCol="0">
            <a:spAutoFit/>
          </a:bodyPr>
          <a:lstStyle/>
          <a:p>
            <a:r>
              <a:rPr lang="en-GB" sz="2400" dirty="0">
                <a:latin typeface="Arial" panose="020B0604020202020204" pitchFamily="34" charset="0"/>
                <a:cs typeface="Arial" panose="020B0604020202020204" pitchFamily="34" charset="0"/>
              </a:rPr>
              <a:t>Example</a:t>
            </a:r>
          </a:p>
        </p:txBody>
      </p:sp>
    </p:spTree>
    <p:extLst>
      <p:ext uri="{BB962C8B-B14F-4D97-AF65-F5344CB8AC3E}">
        <p14:creationId xmlns:p14="http://schemas.microsoft.com/office/powerpoint/2010/main" val="2903162007"/>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1"/>
          <p:cNvSpPr txBox="1">
            <a:spLocks/>
          </p:cNvSpPr>
          <p:nvPr/>
        </p:nvSpPr>
        <p:spPr>
          <a:xfrm>
            <a:off x="539552" y="548680"/>
            <a:ext cx="8244916" cy="648072"/>
          </a:xfrm>
          <a:prstGeom prst="rect">
            <a:avLst/>
          </a:prstGeom>
          <a:effectLst/>
        </p:spPr>
        <p:txBody>
          <a:bodyPr vert="horz" lIns="91440" tIns="45720" rIns="91440" bIns="45720" rtlCol="0" anchor="t" anchorCtr="0">
            <a:noAutofit/>
            <a:scene3d>
              <a:camera prst="orthographicFront"/>
              <a:lightRig rig="flat" dir="tl">
                <a:rot lat="0" lon="0" rev="6600000"/>
              </a:lightRig>
            </a:scene3d>
            <a:sp3d extrusionH="25400" contourW="8890">
              <a:bevelT w="38100" h="31750"/>
              <a:contourClr>
                <a:schemeClr val="accent2">
                  <a:shade val="75000"/>
                </a:schemeClr>
              </a:contourClr>
            </a:sp3d>
          </a:bodyPr>
          <a:lstStyle>
            <a:lvl1pPr marL="320040" indent="-320040" algn="r" defTabSz="914400" rtl="0" eaLnBrk="1" latinLnBrk="0" hangingPunct="1">
              <a:spcBef>
                <a:spcPct val="0"/>
              </a:spcBef>
              <a:buClr>
                <a:schemeClr val="accent6">
                  <a:lumMod val="75000"/>
                </a:schemeClr>
              </a:buClr>
              <a:buSzPct val="128000"/>
              <a:buFont typeface="Georgia" pitchFamily="18" charset="0"/>
              <a:buChar char="*"/>
              <a:defRPr sz="4600" b="1" i="0" kern="1200">
                <a:gradFill>
                  <a:gsLst>
                    <a:gs pos="0">
                      <a:schemeClr val="tx1"/>
                    </a:gs>
                    <a:gs pos="40000">
                      <a:schemeClr val="tx1">
                        <a:lumMod val="75000"/>
                        <a:lumOff val="25000"/>
                      </a:schemeClr>
                    </a:gs>
                    <a:gs pos="100000">
                      <a:schemeClr val="tx2">
                        <a:alpha val="65000"/>
                      </a:schemeClr>
                    </a:gs>
                  </a:gsLst>
                  <a:lin ang="5400000" scaled="0"/>
                </a:gradFill>
                <a:effectLst>
                  <a:reflection blurRad="6350" stA="55000" endA="300" endPos="45500" dir="5400000" sy="-100000" algn="bl" rotWithShape="0"/>
                </a:effectLst>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pPr marL="0" indent="0" algn="l" fontAlgn="auto">
              <a:spcAft>
                <a:spcPts val="0"/>
              </a:spcAft>
              <a:buFont typeface="Georgia" pitchFamily="18" charset="0"/>
              <a:buNone/>
            </a:pPr>
            <a:r>
              <a:rPr lang="en-GB" sz="3200" dirty="0">
                <a:ln w="11430"/>
                <a:solidFill>
                  <a:schemeClr val="tx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rPr>
              <a:t>Managing your dataset in Excel</a:t>
            </a:r>
          </a:p>
        </p:txBody>
      </p:sp>
      <p:sp>
        <p:nvSpPr>
          <p:cNvPr id="3" name="TextBox 2">
            <a:extLst>
              <a:ext uri="{FF2B5EF4-FFF2-40B4-BE49-F238E27FC236}">
                <a16:creationId xmlns:a16="http://schemas.microsoft.com/office/drawing/2014/main" id="{BEB808C6-C22C-E892-13E2-F24648C4F0FB}"/>
              </a:ext>
            </a:extLst>
          </p:cNvPr>
          <p:cNvSpPr txBox="1"/>
          <p:nvPr/>
        </p:nvSpPr>
        <p:spPr>
          <a:xfrm>
            <a:off x="449542" y="1309702"/>
            <a:ext cx="8244916" cy="4838953"/>
          </a:xfrm>
          <a:prstGeom prst="rect">
            <a:avLst/>
          </a:prstGeom>
          <a:noFill/>
        </p:spPr>
        <p:txBody>
          <a:bodyPr wrap="square" rtlCol="0">
            <a:spAutoFit/>
          </a:bodyPr>
          <a:lstStyle/>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Steps</a:t>
            </a:r>
          </a:p>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1.1. Harmonize datasets</a:t>
            </a:r>
          </a:p>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1.2. Combine and present in a single format;</a:t>
            </a:r>
            <a:endParaRPr lang="en-GB" sz="2400" kern="100" dirty="0">
              <a:effectLst/>
              <a:latin typeface="+mn-lt"/>
              <a:ea typeface="Aptos" panose="020B0004020202020204" pitchFamily="34" charset="0"/>
              <a:cs typeface="Times New Roman" panose="02020603050405020304" pitchFamily="18" charset="0"/>
            </a:endParaRPr>
          </a:p>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1.3. Create new variables from existing variables; </a:t>
            </a:r>
            <a:endParaRPr lang="en-GB" sz="2400" kern="100" dirty="0">
              <a:effectLst/>
              <a:latin typeface="+mn-lt"/>
              <a:ea typeface="Aptos" panose="020B0004020202020204" pitchFamily="34" charset="0"/>
              <a:cs typeface="Times New Roman" panose="02020603050405020304" pitchFamily="18" charset="0"/>
            </a:endParaRPr>
          </a:p>
          <a:p>
            <a:pPr marL="538163" lvl="2" indent="-538163">
              <a:lnSpc>
                <a:spcPct val="107000"/>
              </a:lnSpc>
              <a:spcAft>
                <a:spcPts val="800"/>
              </a:spcAft>
              <a:tabLst>
                <a:tab pos="1371600" algn="l"/>
              </a:tabLst>
            </a:pPr>
            <a:r>
              <a:rPr lang="en-GB" sz="2400" kern="100" dirty="0">
                <a:effectLst/>
                <a:latin typeface="+mn-lt"/>
                <a:ea typeface="Aptos" panose="020B0004020202020204" pitchFamily="34" charset="0"/>
                <a:cs typeface="Times New Roman" panose="02020603050405020304" pitchFamily="18" charset="0"/>
              </a:rPr>
              <a:t>1.4. </a:t>
            </a:r>
            <a:r>
              <a:rPr lang="en-US" sz="2400" kern="100" dirty="0">
                <a:latin typeface="+mn-lt"/>
                <a:ea typeface="Aptos" panose="020B0004020202020204" pitchFamily="34" charset="0"/>
                <a:cs typeface="Times New Roman" panose="02020603050405020304" pitchFamily="18" charset="0"/>
              </a:rPr>
              <a:t>Dummy-code continuous </a:t>
            </a:r>
            <a:r>
              <a:rPr lang="en-GB" sz="2400" kern="100" dirty="0">
                <a:effectLst/>
                <a:latin typeface="+mn-lt"/>
                <a:ea typeface="Aptos" panose="020B0004020202020204" pitchFamily="34" charset="0"/>
                <a:cs typeface="Times New Roman" panose="02020603050405020304" pitchFamily="18" charset="0"/>
              </a:rPr>
              <a:t>variables to facilitate ANOVA style analysis;</a:t>
            </a:r>
          </a:p>
          <a:p>
            <a:pPr marL="538163" lvl="2" indent="-538163">
              <a:lnSpc>
                <a:spcPct val="107000"/>
              </a:lnSpc>
              <a:spcAft>
                <a:spcPts val="800"/>
              </a:spcAft>
              <a:tabLst>
                <a:tab pos="1371600" algn="l"/>
              </a:tabLst>
            </a:pPr>
            <a:r>
              <a:rPr lang="en-GB" sz="2400" kern="100" dirty="0">
                <a:latin typeface="+mn-lt"/>
                <a:ea typeface="Aptos" panose="020B0004020202020204" pitchFamily="34" charset="0"/>
                <a:cs typeface="Times New Roman" panose="02020603050405020304" pitchFamily="18" charset="0"/>
              </a:rPr>
              <a:t>1.5. Create effect sizes</a:t>
            </a:r>
            <a:endParaRPr lang="en-GB" sz="2400" kern="100" dirty="0">
              <a:effectLst/>
              <a:latin typeface="+mn-lt"/>
              <a:ea typeface="Aptos" panose="020B0004020202020204" pitchFamily="34" charset="0"/>
              <a:cs typeface="Times New Roman" panose="02020603050405020304" pitchFamily="18" charset="0"/>
            </a:endParaRPr>
          </a:p>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1.6. Explore and clean data of wrong entries, outliers, etc.</a:t>
            </a:r>
            <a:endParaRPr lang="en-GB" sz="2400" kern="100" dirty="0">
              <a:effectLst/>
              <a:latin typeface="+mn-lt"/>
              <a:ea typeface="Aptos" panose="020B0004020202020204" pitchFamily="34" charset="0"/>
              <a:cs typeface="Times New Roman" panose="02020603050405020304" pitchFamily="18" charset="0"/>
            </a:endParaRPr>
          </a:p>
          <a:p>
            <a:pPr marL="538163" lvl="2" indent="-538163">
              <a:lnSpc>
                <a:spcPct val="107000"/>
              </a:lnSpc>
              <a:spcAft>
                <a:spcPts val="800"/>
              </a:spcAft>
              <a:tabLst>
                <a:tab pos="1371600" algn="l"/>
              </a:tabLst>
            </a:pPr>
            <a:r>
              <a:rPr lang="en-US" sz="2400" kern="100" dirty="0">
                <a:effectLst/>
                <a:latin typeface="+mn-lt"/>
                <a:ea typeface="Aptos" panose="020B0004020202020204" pitchFamily="34" charset="0"/>
                <a:cs typeface="Times New Roman" panose="02020603050405020304" pitchFamily="18" charset="0"/>
              </a:rPr>
              <a:t>1.7. Format data in readiness for analysis</a:t>
            </a:r>
            <a:endParaRPr lang="en-GB" sz="2400" kern="100" dirty="0">
              <a:effectLst/>
              <a:latin typeface="+mn-lt"/>
              <a:ea typeface="Aptos" panose="020B0004020202020204" pitchFamily="34" charset="0"/>
              <a:cs typeface="Times New Roman" panose="02020603050405020304" pitchFamily="18" charset="0"/>
            </a:endParaRPr>
          </a:p>
          <a:p>
            <a:endParaRPr lang="en-GB" sz="2400" dirty="0">
              <a:latin typeface="+mn-lt"/>
            </a:endParaRPr>
          </a:p>
        </p:txBody>
      </p:sp>
    </p:spTree>
    <p:extLst>
      <p:ext uri="{BB962C8B-B14F-4D97-AF65-F5344CB8AC3E}">
        <p14:creationId xmlns:p14="http://schemas.microsoft.com/office/powerpoint/2010/main" val="301287688"/>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D6E67E-7429-FD9D-E7A8-765665F91064}"/>
              </a:ext>
            </a:extLst>
          </p:cNvPr>
          <p:cNvSpPr txBox="1"/>
          <p:nvPr/>
        </p:nvSpPr>
        <p:spPr>
          <a:xfrm>
            <a:off x="593558" y="232593"/>
            <a:ext cx="8136904" cy="461665"/>
          </a:xfrm>
          <a:prstGeom prst="rect">
            <a:avLst/>
          </a:prstGeom>
          <a:noFill/>
        </p:spPr>
        <p:txBody>
          <a:bodyPr wrap="square" rtlCol="0">
            <a:spAutoFit/>
          </a:bodyPr>
          <a:lstStyle/>
          <a:p>
            <a:r>
              <a:rPr lang="en-GB" sz="2400" b="1" dirty="0"/>
              <a:t>Harmonizing datasets</a:t>
            </a:r>
          </a:p>
        </p:txBody>
      </p:sp>
      <p:sp>
        <p:nvSpPr>
          <p:cNvPr id="2" name="TextBox 1">
            <a:extLst>
              <a:ext uri="{FF2B5EF4-FFF2-40B4-BE49-F238E27FC236}">
                <a16:creationId xmlns:a16="http://schemas.microsoft.com/office/drawing/2014/main" id="{CAA45DE5-8DAB-4F62-38AE-AD8779F0D9EB}"/>
              </a:ext>
            </a:extLst>
          </p:cNvPr>
          <p:cNvSpPr txBox="1"/>
          <p:nvPr/>
        </p:nvSpPr>
        <p:spPr>
          <a:xfrm>
            <a:off x="509007" y="764704"/>
            <a:ext cx="8311465" cy="5632311"/>
          </a:xfrm>
          <a:prstGeom prst="rect">
            <a:avLst/>
          </a:prstGeom>
          <a:noFill/>
        </p:spPr>
        <p:txBody>
          <a:bodyPr wrap="square" rtlCol="0">
            <a:spAutoFit/>
          </a:bodyPr>
          <a:lstStyle/>
          <a:p>
            <a:r>
              <a:rPr lang="en-GB" sz="2000" dirty="0"/>
              <a:t>Your data must have come in separate files or worksheets, and in different formats and units of measurement</a:t>
            </a:r>
          </a:p>
          <a:p>
            <a:endParaRPr lang="en-GB" sz="2000" dirty="0"/>
          </a:p>
          <a:p>
            <a:r>
              <a:rPr lang="en-GB" sz="2000" dirty="0"/>
              <a:t>Step 1. Make sure all files have the same headings and headings appearing in the same order;</a:t>
            </a:r>
            <a:endParaRPr lang="en-GB" sz="2000" b="1" u="sng" dirty="0"/>
          </a:p>
          <a:p>
            <a:endParaRPr lang="en-GB" sz="2000" dirty="0"/>
          </a:p>
          <a:p>
            <a:r>
              <a:rPr lang="en-GB" sz="2000" dirty="0"/>
              <a:t>Step 2. Make sure all variables coming from different crops, sites and years are expressed in the </a:t>
            </a:r>
            <a:r>
              <a:rPr lang="en-GB" sz="2000" b="1" u="sng" dirty="0"/>
              <a:t>same unit;</a:t>
            </a:r>
          </a:p>
          <a:p>
            <a:r>
              <a:rPr lang="en-GB" sz="2000" dirty="0">
                <a:solidFill>
                  <a:srgbClr val="0000CC"/>
                </a:solidFill>
              </a:rPr>
              <a:t>If, for example, one site has crop yields in kg/ha but other sites have yield in tons/ha, convert the tons per hectare into kg/ha; </a:t>
            </a:r>
          </a:p>
          <a:p>
            <a:r>
              <a:rPr lang="en-GB" sz="2000" dirty="0">
                <a:solidFill>
                  <a:srgbClr val="0000CC"/>
                </a:solidFill>
              </a:rPr>
              <a:t>Similarly, if some site have soil variables (e.g., organic mater, N, P., K, etc.) in % but other sites have them in g/kg, mg/g, ppm, etc., convert to a single unit (either % or g/kg) for each variable; </a:t>
            </a:r>
          </a:p>
          <a:p>
            <a:endParaRPr lang="en-GB" sz="2000" dirty="0"/>
          </a:p>
          <a:p>
            <a:r>
              <a:rPr lang="en-GB" sz="2000" dirty="0"/>
              <a:t>Step 3. Make sure all files have the same headings and headings appear in the same order;</a:t>
            </a:r>
          </a:p>
          <a:p>
            <a:endParaRPr lang="en-GB" sz="2000" dirty="0">
              <a:solidFill>
                <a:srgbClr val="0000CC"/>
              </a:solidFill>
            </a:endParaRPr>
          </a:p>
          <a:p>
            <a:r>
              <a:rPr lang="en-GB" sz="2000" dirty="0"/>
              <a:t>Step 4. Create a common template to accommodate all sites, years, etc.</a:t>
            </a:r>
            <a:endParaRPr lang="en-GB" sz="2000" dirty="0">
              <a:solidFill>
                <a:srgbClr val="0000CC"/>
              </a:solidFill>
            </a:endParaRPr>
          </a:p>
        </p:txBody>
      </p:sp>
    </p:spTree>
    <p:extLst>
      <p:ext uri="{BB962C8B-B14F-4D97-AF65-F5344CB8AC3E}">
        <p14:creationId xmlns:p14="http://schemas.microsoft.com/office/powerpoint/2010/main" val="4222227321"/>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467544" y="476672"/>
            <a:ext cx="8676456" cy="378565"/>
          </a:xfrm>
          <a:prstGeom prst="rect">
            <a:avLst/>
          </a:prstGeom>
          <a:noFill/>
        </p:spPr>
        <p:txBody>
          <a:bodyPr wrap="square" rtlCol="0">
            <a:spAutoFit/>
          </a:bodyPr>
          <a:lstStyle/>
          <a:p>
            <a:pPr marL="0" lvl="2">
              <a:lnSpc>
                <a:spcPct val="107000"/>
              </a:lnSpc>
              <a:spcAft>
                <a:spcPts val="800"/>
              </a:spcAft>
              <a:tabLst>
                <a:tab pos="1371600" algn="l"/>
              </a:tabLst>
            </a:pPr>
            <a:r>
              <a:rPr lang="en-US" b="1" kern="100" dirty="0">
                <a:effectLst/>
                <a:latin typeface="Arial" panose="020B0604020202020204" pitchFamily="34" charset="0"/>
                <a:ea typeface="Aptos" panose="020B0004020202020204" pitchFamily="34" charset="0"/>
                <a:cs typeface="Arial" panose="020B0604020202020204" pitchFamily="34" charset="0"/>
              </a:rPr>
              <a:t>Combining different datasets</a:t>
            </a:r>
            <a:endParaRPr lang="en-GB"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C1A9E1B-44B7-753B-224D-6EB0FA676806}"/>
              </a:ext>
            </a:extLst>
          </p:cNvPr>
          <p:cNvSpPr txBox="1"/>
          <p:nvPr/>
        </p:nvSpPr>
        <p:spPr>
          <a:xfrm>
            <a:off x="442768" y="996558"/>
            <a:ext cx="8532948" cy="5563831"/>
          </a:xfrm>
          <a:prstGeom prst="rect">
            <a:avLst/>
          </a:prstGeom>
          <a:noFill/>
        </p:spPr>
        <p:txBody>
          <a:bodyPr wrap="square" rtlCol="0">
            <a:spAutoFit/>
          </a:bodyPr>
          <a:lstStyle/>
          <a:p>
            <a:pPr marL="720725" indent="-720725">
              <a:lnSpc>
                <a:spcPct val="150000"/>
              </a:lnSpc>
            </a:pPr>
            <a:r>
              <a:rPr lang="en-GB" sz="2400" dirty="0"/>
              <a:t>Step 1. Transfer data from different sites, years, crops etc., into a </a:t>
            </a:r>
            <a:r>
              <a:rPr lang="en-GB" sz="2400" b="1" u="sng" dirty="0"/>
              <a:t>single worksheet</a:t>
            </a:r>
            <a:r>
              <a:rPr lang="en-GB" sz="2400" dirty="0"/>
              <a:t> with a common template</a:t>
            </a:r>
          </a:p>
          <a:p>
            <a:pPr marL="720725" indent="-720725">
              <a:lnSpc>
                <a:spcPct val="150000"/>
              </a:lnSpc>
            </a:pPr>
            <a:r>
              <a:rPr lang="en-GB" sz="2400" dirty="0"/>
              <a:t>Step 2. Make sure all data associated with each site (e.g., crop, management, soil and climate variables) are transferred into that worksheet in a single format</a:t>
            </a:r>
          </a:p>
          <a:p>
            <a:pPr marL="720725" indent="-720725">
              <a:lnSpc>
                <a:spcPct val="150000"/>
              </a:lnSpc>
            </a:pPr>
            <a:r>
              <a:rPr lang="en-GB" sz="2400" dirty="0"/>
              <a:t>Step 3. Identify each column with the requisite independent and dependent variables</a:t>
            </a:r>
          </a:p>
          <a:p>
            <a:pPr marL="720725" indent="-720725">
              <a:lnSpc>
                <a:spcPct val="150000"/>
              </a:lnSpc>
            </a:pPr>
            <a:r>
              <a:rPr lang="en-GB" sz="2400" dirty="0"/>
              <a:t>Step 4. Create a </a:t>
            </a:r>
            <a:r>
              <a:rPr lang="en-GB" sz="2400" b="1" dirty="0"/>
              <a:t>Readme</a:t>
            </a:r>
            <a:r>
              <a:rPr lang="en-GB" sz="2400" dirty="0"/>
              <a:t> worksheet (containing metadata) with definitions and explanations of all columns in the dataset</a:t>
            </a:r>
          </a:p>
        </p:txBody>
      </p:sp>
    </p:spTree>
    <p:extLst>
      <p:ext uri="{BB962C8B-B14F-4D97-AF65-F5344CB8AC3E}">
        <p14:creationId xmlns:p14="http://schemas.microsoft.com/office/powerpoint/2010/main" val="85418933"/>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D6E67E-7429-FD9D-E7A8-765665F91064}"/>
              </a:ext>
            </a:extLst>
          </p:cNvPr>
          <p:cNvSpPr txBox="1"/>
          <p:nvPr/>
        </p:nvSpPr>
        <p:spPr>
          <a:xfrm>
            <a:off x="611560" y="38812"/>
            <a:ext cx="6480720" cy="523220"/>
          </a:xfrm>
          <a:prstGeom prst="rect">
            <a:avLst/>
          </a:prstGeom>
          <a:noFill/>
        </p:spPr>
        <p:txBody>
          <a:bodyPr wrap="square" rtlCol="0">
            <a:spAutoFit/>
          </a:bodyPr>
          <a:lstStyle/>
          <a:p>
            <a:r>
              <a:rPr lang="en-GB" dirty="0"/>
              <a:t>Common template and readme file</a:t>
            </a:r>
          </a:p>
        </p:txBody>
      </p:sp>
      <p:grpSp>
        <p:nvGrpSpPr>
          <p:cNvPr id="2" name="Group 1">
            <a:extLst>
              <a:ext uri="{FF2B5EF4-FFF2-40B4-BE49-F238E27FC236}">
                <a16:creationId xmlns:a16="http://schemas.microsoft.com/office/drawing/2014/main" id="{9A806A0F-3752-45DA-5906-FC68E6FBFB14}"/>
              </a:ext>
            </a:extLst>
          </p:cNvPr>
          <p:cNvGrpSpPr/>
          <p:nvPr/>
        </p:nvGrpSpPr>
        <p:grpSpPr>
          <a:xfrm>
            <a:off x="251520" y="516615"/>
            <a:ext cx="8127032" cy="6242522"/>
            <a:chOff x="251520" y="516615"/>
            <a:chExt cx="8127032" cy="6242522"/>
          </a:xfrm>
        </p:grpSpPr>
        <p:pic>
          <p:nvPicPr>
            <p:cNvPr id="19" name="Picture 18">
              <a:extLst>
                <a:ext uri="{FF2B5EF4-FFF2-40B4-BE49-F238E27FC236}">
                  <a16:creationId xmlns:a16="http://schemas.microsoft.com/office/drawing/2014/main" id="{73695F03-6EAE-DD8B-9A03-BD8154A9E677}"/>
                </a:ext>
              </a:extLst>
            </p:cNvPr>
            <p:cNvPicPr>
              <a:picLocks noChangeAspect="1"/>
            </p:cNvPicPr>
            <p:nvPr/>
          </p:nvPicPr>
          <p:blipFill>
            <a:blip r:embed="rId2"/>
            <a:stretch>
              <a:fillRect/>
            </a:stretch>
          </p:blipFill>
          <p:spPr>
            <a:xfrm>
              <a:off x="251520" y="516615"/>
              <a:ext cx="7189571" cy="6242522"/>
            </a:xfrm>
            <a:prstGeom prst="rect">
              <a:avLst/>
            </a:prstGeom>
          </p:spPr>
        </p:pic>
        <p:cxnSp>
          <p:nvCxnSpPr>
            <p:cNvPr id="7" name="Straight Arrow Connector 6">
              <a:extLst>
                <a:ext uri="{FF2B5EF4-FFF2-40B4-BE49-F238E27FC236}">
                  <a16:creationId xmlns:a16="http://schemas.microsoft.com/office/drawing/2014/main" id="{151CFA89-5B98-10D6-093A-C4A6DE4C370A}"/>
                </a:ext>
              </a:extLst>
            </p:cNvPr>
            <p:cNvCxnSpPr>
              <a:cxnSpLocks/>
            </p:cNvCxnSpPr>
            <p:nvPr/>
          </p:nvCxnSpPr>
          <p:spPr>
            <a:xfrm flipH="1">
              <a:off x="1544819" y="5605202"/>
              <a:ext cx="576064" cy="936104"/>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9" name="Straight Arrow Connector 8">
              <a:extLst>
                <a:ext uri="{FF2B5EF4-FFF2-40B4-BE49-F238E27FC236}">
                  <a16:creationId xmlns:a16="http://schemas.microsoft.com/office/drawing/2014/main" id="{FFF0ACF8-EF14-ED9B-A96E-CFA50421079D}"/>
                </a:ext>
              </a:extLst>
            </p:cNvPr>
            <p:cNvCxnSpPr>
              <a:cxnSpLocks/>
            </p:cNvCxnSpPr>
            <p:nvPr/>
          </p:nvCxnSpPr>
          <p:spPr>
            <a:xfrm flipH="1">
              <a:off x="2227804" y="6234758"/>
              <a:ext cx="671500" cy="306548"/>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sp>
          <p:nvSpPr>
            <p:cNvPr id="12" name="TextBox 11">
              <a:extLst>
                <a:ext uri="{FF2B5EF4-FFF2-40B4-BE49-F238E27FC236}">
                  <a16:creationId xmlns:a16="http://schemas.microsoft.com/office/drawing/2014/main" id="{B8037B19-F7CE-7F93-C3C7-AE08638A5A66}"/>
                </a:ext>
              </a:extLst>
            </p:cNvPr>
            <p:cNvSpPr txBox="1"/>
            <p:nvPr/>
          </p:nvSpPr>
          <p:spPr>
            <a:xfrm>
              <a:off x="2699792" y="5815764"/>
              <a:ext cx="5678760" cy="400110"/>
            </a:xfrm>
            <a:prstGeom prst="rect">
              <a:avLst/>
            </a:prstGeom>
            <a:solidFill>
              <a:srgbClr val="92D050"/>
            </a:solidFill>
          </p:spPr>
          <p:txBody>
            <a:bodyPr wrap="square" rtlCol="0">
              <a:spAutoFit/>
            </a:bodyPr>
            <a:lstStyle/>
            <a:p>
              <a:r>
                <a:rPr lang="en-GB" sz="2000" dirty="0"/>
                <a:t>Readme worksheet containing metadata</a:t>
              </a:r>
            </a:p>
          </p:txBody>
        </p:sp>
        <p:sp>
          <p:nvSpPr>
            <p:cNvPr id="13" name="TextBox 12">
              <a:extLst>
                <a:ext uri="{FF2B5EF4-FFF2-40B4-BE49-F238E27FC236}">
                  <a16:creationId xmlns:a16="http://schemas.microsoft.com/office/drawing/2014/main" id="{C168C212-6245-5CA7-6F0B-21F95BC35938}"/>
                </a:ext>
              </a:extLst>
            </p:cNvPr>
            <p:cNvSpPr txBox="1"/>
            <p:nvPr/>
          </p:nvSpPr>
          <p:spPr>
            <a:xfrm>
              <a:off x="915498" y="4679485"/>
              <a:ext cx="7056784" cy="707886"/>
            </a:xfrm>
            <a:prstGeom prst="rect">
              <a:avLst/>
            </a:prstGeom>
            <a:solidFill>
              <a:schemeClr val="tx2">
                <a:lumMod val="40000"/>
                <a:lumOff val="60000"/>
              </a:schemeClr>
            </a:solidFill>
          </p:spPr>
          <p:txBody>
            <a:bodyPr wrap="square" rtlCol="0">
              <a:spAutoFit/>
            </a:bodyPr>
            <a:lstStyle/>
            <a:p>
              <a:r>
                <a:rPr lang="en-GB" sz="2000" dirty="0"/>
                <a:t>Common template with data from all crops, sites, years, and management, soil and climate variables</a:t>
              </a:r>
            </a:p>
          </p:txBody>
        </p:sp>
      </p:grpSp>
    </p:spTree>
    <p:extLst>
      <p:ext uri="{BB962C8B-B14F-4D97-AF65-F5344CB8AC3E}">
        <p14:creationId xmlns:p14="http://schemas.microsoft.com/office/powerpoint/2010/main" val="4030274389"/>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D6E67E-7429-FD9D-E7A8-765665F91064}"/>
              </a:ext>
            </a:extLst>
          </p:cNvPr>
          <p:cNvSpPr txBox="1"/>
          <p:nvPr/>
        </p:nvSpPr>
        <p:spPr>
          <a:xfrm>
            <a:off x="245699" y="77668"/>
            <a:ext cx="8280920" cy="800219"/>
          </a:xfrm>
          <a:prstGeom prst="rect">
            <a:avLst/>
          </a:prstGeom>
          <a:noFill/>
        </p:spPr>
        <p:txBody>
          <a:bodyPr wrap="square" rtlCol="0">
            <a:spAutoFit/>
          </a:bodyPr>
          <a:lstStyle/>
          <a:p>
            <a:r>
              <a:rPr lang="en-GB" sz="2400" b="1" dirty="0"/>
              <a:t>Readme gives definitions. It is vey essential</a:t>
            </a:r>
          </a:p>
          <a:p>
            <a:r>
              <a:rPr lang="en-GB" sz="2200" dirty="0"/>
              <a:t>In your absence this the only reference available to other people</a:t>
            </a:r>
          </a:p>
        </p:txBody>
      </p:sp>
      <p:pic>
        <p:nvPicPr>
          <p:cNvPr id="10" name="Picture 9">
            <a:extLst>
              <a:ext uri="{FF2B5EF4-FFF2-40B4-BE49-F238E27FC236}">
                <a16:creationId xmlns:a16="http://schemas.microsoft.com/office/drawing/2014/main" id="{01AE4DF1-50C2-5AF0-AE4F-A7ACDA365813}"/>
              </a:ext>
            </a:extLst>
          </p:cNvPr>
          <p:cNvPicPr>
            <a:picLocks noChangeAspect="1"/>
          </p:cNvPicPr>
          <p:nvPr/>
        </p:nvPicPr>
        <p:blipFill>
          <a:blip r:embed="rId2"/>
          <a:stretch>
            <a:fillRect/>
          </a:stretch>
        </p:blipFill>
        <p:spPr>
          <a:xfrm>
            <a:off x="411777" y="877887"/>
            <a:ext cx="7948764" cy="5980113"/>
          </a:xfrm>
          <a:prstGeom prst="rect">
            <a:avLst/>
          </a:prstGeom>
        </p:spPr>
      </p:pic>
    </p:spTree>
    <p:extLst>
      <p:ext uri="{BB962C8B-B14F-4D97-AF65-F5344CB8AC3E}">
        <p14:creationId xmlns:p14="http://schemas.microsoft.com/office/powerpoint/2010/main" val="2642483208"/>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a:extLst>
              <a:ext uri="{FF2B5EF4-FFF2-40B4-BE49-F238E27FC236}">
                <a16:creationId xmlns:a16="http://schemas.microsoft.com/office/drawing/2014/main" id="{88D6E67E-7429-FD9D-E7A8-765665F91064}"/>
              </a:ext>
            </a:extLst>
          </p:cNvPr>
          <p:cNvSpPr txBox="1"/>
          <p:nvPr/>
        </p:nvSpPr>
        <p:spPr>
          <a:xfrm>
            <a:off x="359532" y="694081"/>
            <a:ext cx="8136904" cy="461665"/>
          </a:xfrm>
          <a:prstGeom prst="rect">
            <a:avLst/>
          </a:prstGeom>
          <a:noFill/>
        </p:spPr>
        <p:txBody>
          <a:bodyPr wrap="square" rtlCol="0">
            <a:spAutoFit/>
          </a:bodyPr>
          <a:lstStyle/>
          <a:p>
            <a:r>
              <a:rPr lang="en-GB" sz="2400" dirty="0"/>
              <a:t>Harmonize GPS coordinates in a </a:t>
            </a:r>
            <a:r>
              <a:rPr lang="en-GB" sz="2400" b="1" u="sng" dirty="0"/>
              <a:t>single format</a:t>
            </a:r>
          </a:p>
        </p:txBody>
      </p:sp>
      <p:sp>
        <p:nvSpPr>
          <p:cNvPr id="2" name="TextBox 1">
            <a:extLst>
              <a:ext uri="{FF2B5EF4-FFF2-40B4-BE49-F238E27FC236}">
                <a16:creationId xmlns:a16="http://schemas.microsoft.com/office/drawing/2014/main" id="{CAA45DE5-8DAB-4F62-38AE-AD8779F0D9EB}"/>
              </a:ext>
            </a:extLst>
          </p:cNvPr>
          <p:cNvSpPr txBox="1"/>
          <p:nvPr/>
        </p:nvSpPr>
        <p:spPr>
          <a:xfrm>
            <a:off x="359532" y="1215573"/>
            <a:ext cx="8604956" cy="3878498"/>
          </a:xfrm>
          <a:prstGeom prst="rect">
            <a:avLst/>
          </a:prstGeom>
          <a:noFill/>
        </p:spPr>
        <p:txBody>
          <a:bodyPr wrap="square" rtlCol="0">
            <a:spAutoFit/>
          </a:bodyPr>
          <a:lstStyle/>
          <a:p>
            <a:pPr>
              <a:lnSpc>
                <a:spcPct val="150000"/>
              </a:lnSpc>
            </a:pPr>
            <a:r>
              <a:rPr lang="en-GB" sz="1800" dirty="0">
                <a:solidFill>
                  <a:srgbClr val="0000CC"/>
                </a:solidFill>
              </a:rPr>
              <a:t>If latitude and longitude were given in degrees for one site but in decimals for other sites, convert the degrees to decimals as follows </a:t>
            </a:r>
          </a:p>
          <a:p>
            <a:pPr>
              <a:lnSpc>
                <a:spcPct val="150000"/>
              </a:lnSpc>
            </a:pPr>
            <a:r>
              <a:rPr lang="en-GB" sz="1800" dirty="0">
                <a:solidFill>
                  <a:srgbClr val="0000CC"/>
                </a:solidFill>
              </a:rPr>
              <a:t>Divide minutes by 60 and seconds by 3600 and add them up as follows:</a:t>
            </a:r>
          </a:p>
          <a:p>
            <a:pPr>
              <a:lnSpc>
                <a:spcPct val="150000"/>
              </a:lnSpc>
            </a:pPr>
            <a:endParaRPr lang="en-GB" sz="1600" dirty="0">
              <a:latin typeface="+mn-lt"/>
            </a:endParaRPr>
          </a:p>
          <a:p>
            <a:pPr>
              <a:lnSpc>
                <a:spcPct val="150000"/>
              </a:lnSpc>
            </a:pPr>
            <a:r>
              <a:rPr lang="en-GB" sz="1600" dirty="0">
                <a:latin typeface="+mn-lt"/>
              </a:rPr>
              <a:t>Latitude of </a:t>
            </a:r>
            <a:r>
              <a:rPr lang="en-GB" sz="1600" u="none" strike="noStrike" dirty="0">
                <a:effectLst/>
                <a:latin typeface="+mn-lt"/>
              </a:rPr>
              <a:t>12°32'16’’N </a:t>
            </a:r>
            <a:r>
              <a:rPr lang="en-GB" sz="1600" dirty="0">
                <a:latin typeface="+mn-lt"/>
              </a:rPr>
              <a:t> will be </a:t>
            </a:r>
            <a:r>
              <a:rPr lang="en-GB" sz="1600" dirty="0">
                <a:solidFill>
                  <a:srgbClr val="0000CC"/>
                </a:solidFill>
                <a:latin typeface="+mn-lt"/>
              </a:rPr>
              <a:t>12+(32/60)+(16/3600) </a:t>
            </a:r>
            <a:r>
              <a:rPr lang="en-GB" sz="1600" dirty="0">
                <a:latin typeface="+mn-lt"/>
              </a:rPr>
              <a:t>= 12.53778 in decimals</a:t>
            </a:r>
          </a:p>
          <a:p>
            <a:pPr>
              <a:lnSpc>
                <a:spcPct val="150000"/>
              </a:lnSpc>
            </a:pPr>
            <a:endParaRPr lang="en-GB" sz="1600" dirty="0">
              <a:latin typeface="+mn-lt"/>
            </a:endParaRPr>
          </a:p>
          <a:p>
            <a:pPr>
              <a:lnSpc>
                <a:spcPct val="150000"/>
              </a:lnSpc>
            </a:pPr>
            <a:r>
              <a:rPr lang="en-GB" sz="1600" dirty="0">
                <a:latin typeface="+mn-lt"/>
              </a:rPr>
              <a:t>Longitude of </a:t>
            </a:r>
            <a:r>
              <a:rPr lang="en-GB" sz="1600" u="none" strike="noStrike" dirty="0">
                <a:effectLst/>
                <a:latin typeface="+mn-lt"/>
              </a:rPr>
              <a:t>37°03’58’’W </a:t>
            </a:r>
            <a:r>
              <a:rPr lang="en-GB" sz="1600" dirty="0">
                <a:latin typeface="+mn-lt"/>
              </a:rPr>
              <a:t>will be </a:t>
            </a:r>
            <a:r>
              <a:rPr lang="en-GB" sz="1600" dirty="0">
                <a:solidFill>
                  <a:srgbClr val="0000CC"/>
                </a:solidFill>
                <a:latin typeface="+mn-lt"/>
              </a:rPr>
              <a:t>37+(03/60)+(58/3600) </a:t>
            </a:r>
            <a:r>
              <a:rPr lang="en-GB" sz="1600" dirty="0">
                <a:latin typeface="+mn-lt"/>
              </a:rPr>
              <a:t>= -37.06611 in decimals</a:t>
            </a:r>
          </a:p>
          <a:p>
            <a:pPr>
              <a:lnSpc>
                <a:spcPct val="150000"/>
              </a:lnSpc>
            </a:pPr>
            <a:endParaRPr lang="en-GB" sz="1600" dirty="0">
              <a:latin typeface="+mn-lt"/>
            </a:endParaRPr>
          </a:p>
          <a:p>
            <a:pPr>
              <a:lnSpc>
                <a:spcPct val="150000"/>
              </a:lnSpc>
            </a:pPr>
            <a:r>
              <a:rPr lang="en-GB" sz="1600" dirty="0">
                <a:latin typeface="+mn-lt"/>
              </a:rPr>
              <a:t>Note that negative sign (-) is assigned to West and South</a:t>
            </a:r>
          </a:p>
          <a:p>
            <a:pPr>
              <a:lnSpc>
                <a:spcPct val="150000"/>
              </a:lnSpc>
            </a:pPr>
            <a:r>
              <a:rPr lang="en-GB" sz="1600" b="1" dirty="0">
                <a:latin typeface="+mn-lt"/>
              </a:rPr>
              <a:t>This will facilitate downloading additional data from global databases such as </a:t>
            </a:r>
            <a:r>
              <a:rPr lang="en-GB" sz="1600" b="1" dirty="0" err="1">
                <a:latin typeface="+mn-lt"/>
              </a:rPr>
              <a:t>SoilGrid</a:t>
            </a:r>
            <a:endParaRPr lang="en-GB" sz="1600" b="1" dirty="0">
              <a:latin typeface="+mn-lt"/>
            </a:endParaRPr>
          </a:p>
        </p:txBody>
      </p:sp>
      <p:sp>
        <p:nvSpPr>
          <p:cNvPr id="8" name="TextBox 7">
            <a:extLst>
              <a:ext uri="{FF2B5EF4-FFF2-40B4-BE49-F238E27FC236}">
                <a16:creationId xmlns:a16="http://schemas.microsoft.com/office/drawing/2014/main" id="{5856D0D2-E209-A478-6BBA-CDE70B9CFAD6}"/>
              </a:ext>
            </a:extLst>
          </p:cNvPr>
          <p:cNvSpPr txBox="1"/>
          <p:nvPr/>
        </p:nvSpPr>
        <p:spPr>
          <a:xfrm>
            <a:off x="436836" y="4980707"/>
            <a:ext cx="8496944" cy="1323439"/>
          </a:xfrm>
          <a:prstGeom prst="rect">
            <a:avLst/>
          </a:prstGeom>
          <a:noFill/>
        </p:spPr>
        <p:txBody>
          <a:bodyPr wrap="square" rtlCol="0">
            <a:spAutoFit/>
          </a:bodyPr>
          <a:lstStyle/>
          <a:p>
            <a:pPr marL="720725" indent="-720725">
              <a:lnSpc>
                <a:spcPct val="150000"/>
              </a:lnSpc>
            </a:pPr>
            <a:r>
              <a:rPr lang="en-GB" sz="2000" dirty="0"/>
              <a:t>Step 1. Insert new columns where you want to create GPS coordinates;</a:t>
            </a:r>
          </a:p>
          <a:p>
            <a:pPr marL="720725" indent="-720725">
              <a:lnSpc>
                <a:spcPct val="150000"/>
              </a:lnSpc>
            </a:pPr>
            <a:r>
              <a:rPr lang="en-GB" sz="2000" dirty="0"/>
              <a:t>Step 2. Populates the Lat/Long columns with the decimal format</a:t>
            </a:r>
          </a:p>
          <a:p>
            <a:endParaRPr lang="en-GB" sz="2000" dirty="0"/>
          </a:p>
        </p:txBody>
      </p:sp>
    </p:spTree>
    <p:extLst>
      <p:ext uri="{BB962C8B-B14F-4D97-AF65-F5344CB8AC3E}">
        <p14:creationId xmlns:p14="http://schemas.microsoft.com/office/powerpoint/2010/main" val="2068180609"/>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2F8C2B97-3CE3-172F-4D4C-C96B27B7AEE1}"/>
              </a:ext>
            </a:extLst>
          </p:cNvPr>
          <p:cNvGrpSpPr/>
          <p:nvPr/>
        </p:nvGrpSpPr>
        <p:grpSpPr>
          <a:xfrm>
            <a:off x="1259632" y="457200"/>
            <a:ext cx="6741368" cy="6391520"/>
            <a:chOff x="1259632" y="836712"/>
            <a:chExt cx="5400600" cy="6012008"/>
          </a:xfrm>
        </p:grpSpPr>
        <p:pic>
          <p:nvPicPr>
            <p:cNvPr id="3" name="Picture 2">
              <a:extLst>
                <a:ext uri="{FF2B5EF4-FFF2-40B4-BE49-F238E27FC236}">
                  <a16:creationId xmlns:a16="http://schemas.microsoft.com/office/drawing/2014/main" id="{55C5E5F9-61DF-A1C7-1AA3-14BBC1C3CB44}"/>
                </a:ext>
              </a:extLst>
            </p:cNvPr>
            <p:cNvPicPr>
              <a:picLocks noChangeAspect="1"/>
            </p:cNvPicPr>
            <p:nvPr/>
          </p:nvPicPr>
          <p:blipFill>
            <a:blip r:embed="rId2"/>
            <a:stretch>
              <a:fillRect/>
            </a:stretch>
          </p:blipFill>
          <p:spPr>
            <a:xfrm>
              <a:off x="1259632" y="927966"/>
              <a:ext cx="5400600" cy="5920754"/>
            </a:xfrm>
            <a:prstGeom prst="rect">
              <a:avLst/>
            </a:prstGeom>
          </p:spPr>
        </p:pic>
        <p:cxnSp>
          <p:nvCxnSpPr>
            <p:cNvPr id="4" name="Straight Arrow Connector 3">
              <a:extLst>
                <a:ext uri="{FF2B5EF4-FFF2-40B4-BE49-F238E27FC236}">
                  <a16:creationId xmlns:a16="http://schemas.microsoft.com/office/drawing/2014/main" id="{D1C3DE5B-C897-DA61-729F-3DBE0B802E92}"/>
                </a:ext>
              </a:extLst>
            </p:cNvPr>
            <p:cNvCxnSpPr>
              <a:cxnSpLocks/>
            </p:cNvCxnSpPr>
            <p:nvPr/>
          </p:nvCxnSpPr>
          <p:spPr>
            <a:xfrm flipH="1">
              <a:off x="3383868" y="836712"/>
              <a:ext cx="576064" cy="155544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5" name="Straight Arrow Connector 4">
              <a:extLst>
                <a:ext uri="{FF2B5EF4-FFF2-40B4-BE49-F238E27FC236}">
                  <a16:creationId xmlns:a16="http://schemas.microsoft.com/office/drawing/2014/main" id="{43B012A4-B8E1-B766-4C6F-D1A7192CD4FD}"/>
                </a:ext>
              </a:extLst>
            </p:cNvPr>
            <p:cNvCxnSpPr>
              <a:cxnSpLocks/>
            </p:cNvCxnSpPr>
            <p:nvPr/>
          </p:nvCxnSpPr>
          <p:spPr>
            <a:xfrm flipH="1">
              <a:off x="3959932" y="836712"/>
              <a:ext cx="180020" cy="1555443"/>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8" name="TextBox 7">
            <a:extLst>
              <a:ext uri="{FF2B5EF4-FFF2-40B4-BE49-F238E27FC236}">
                <a16:creationId xmlns:a16="http://schemas.microsoft.com/office/drawing/2014/main" id="{4A0AC0C6-52DC-C313-2EDA-7AB5D25B4A85}"/>
              </a:ext>
            </a:extLst>
          </p:cNvPr>
          <p:cNvSpPr txBox="1"/>
          <p:nvPr/>
        </p:nvSpPr>
        <p:spPr>
          <a:xfrm>
            <a:off x="2362200" y="67647"/>
            <a:ext cx="5688632" cy="523220"/>
          </a:xfrm>
          <a:prstGeom prst="rect">
            <a:avLst/>
          </a:prstGeom>
          <a:noFill/>
        </p:spPr>
        <p:txBody>
          <a:bodyPr wrap="square" rtlCol="0">
            <a:spAutoFit/>
          </a:bodyPr>
          <a:lstStyle/>
          <a:p>
            <a:r>
              <a:rPr lang="en-GB" dirty="0"/>
              <a:t>GPS coordinates in decimal format</a:t>
            </a:r>
          </a:p>
        </p:txBody>
      </p:sp>
    </p:spTree>
    <p:extLst>
      <p:ext uri="{BB962C8B-B14F-4D97-AF65-F5344CB8AC3E}">
        <p14:creationId xmlns:p14="http://schemas.microsoft.com/office/powerpoint/2010/main" val="3934782995"/>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467544" y="476672"/>
            <a:ext cx="8388932" cy="537583"/>
          </a:xfrm>
          <a:prstGeom prst="rect">
            <a:avLst/>
          </a:prstGeom>
          <a:noFill/>
        </p:spPr>
        <p:txBody>
          <a:bodyPr wrap="square" rtlCol="0">
            <a:spAutoFit/>
          </a:bodyPr>
          <a:lstStyle/>
          <a:p>
            <a:pPr marL="88900" lvl="2">
              <a:lnSpc>
                <a:spcPct val="107000"/>
              </a:lnSpc>
              <a:spcAft>
                <a:spcPts val="800"/>
              </a:spcAft>
              <a:tabLst>
                <a:tab pos="1371600" algn="l"/>
              </a:tabLst>
            </a:pPr>
            <a:r>
              <a:rPr lang="en-US" sz="2800" b="1" kern="100" dirty="0">
                <a:ea typeface="Aptos" panose="020B0004020202020204" pitchFamily="34" charset="0"/>
                <a:cs typeface="Times New Roman" panose="02020603050405020304" pitchFamily="18" charset="0"/>
              </a:rPr>
              <a:t>C</a:t>
            </a:r>
            <a:r>
              <a:rPr lang="en-US" sz="2800" b="1" kern="100" dirty="0">
                <a:effectLst/>
                <a:latin typeface="+mn-lt"/>
                <a:ea typeface="Aptos" panose="020B0004020202020204" pitchFamily="34" charset="0"/>
                <a:cs typeface="Times New Roman" panose="02020603050405020304" pitchFamily="18" charset="0"/>
              </a:rPr>
              <a:t>reating new variables from existing ones</a:t>
            </a:r>
            <a:endParaRPr lang="en-GB" b="1" dirty="0">
              <a:latin typeface="+mn-lt"/>
            </a:endParaRPr>
          </a:p>
        </p:txBody>
      </p:sp>
      <p:sp>
        <p:nvSpPr>
          <p:cNvPr id="2" name="TextBox 1">
            <a:extLst>
              <a:ext uri="{FF2B5EF4-FFF2-40B4-BE49-F238E27FC236}">
                <a16:creationId xmlns:a16="http://schemas.microsoft.com/office/drawing/2014/main" id="{9C1A9E1B-44B7-753B-224D-6EB0FA676806}"/>
              </a:ext>
            </a:extLst>
          </p:cNvPr>
          <p:cNvSpPr txBox="1"/>
          <p:nvPr/>
        </p:nvSpPr>
        <p:spPr>
          <a:xfrm>
            <a:off x="359532" y="1215573"/>
            <a:ext cx="8604956" cy="4426853"/>
          </a:xfrm>
          <a:prstGeom prst="rect">
            <a:avLst/>
          </a:prstGeom>
          <a:noFill/>
        </p:spPr>
        <p:txBody>
          <a:bodyPr wrap="square" rtlCol="0">
            <a:spAutoFit/>
          </a:bodyPr>
          <a:lstStyle/>
          <a:p>
            <a:pPr marL="720725" indent="-720725">
              <a:lnSpc>
                <a:spcPct val="150000"/>
              </a:lnSpc>
            </a:pPr>
            <a:r>
              <a:rPr lang="en-GB" sz="2000" dirty="0"/>
              <a:t>Step 1. Insert a new column where you want to create a new variable;</a:t>
            </a:r>
          </a:p>
          <a:p>
            <a:pPr marL="720725" indent="-720725">
              <a:lnSpc>
                <a:spcPct val="150000"/>
              </a:lnSpc>
            </a:pPr>
            <a:r>
              <a:rPr lang="en-GB" sz="2000" dirty="0"/>
              <a:t>Step 2. Create new variables from existing ones so that all experiments have the same measurements or units of measurement</a:t>
            </a:r>
          </a:p>
          <a:p>
            <a:pPr marL="720725" indent="-720725">
              <a:lnSpc>
                <a:spcPct val="150000"/>
              </a:lnSpc>
            </a:pPr>
            <a:r>
              <a:rPr lang="en-GB" sz="2000" dirty="0"/>
              <a:t>Step 3. Create the content of the new variable using conversion factors or pedo-transfer functions (see excel sheet)</a:t>
            </a:r>
          </a:p>
          <a:p>
            <a:pPr>
              <a:lnSpc>
                <a:spcPct val="150000"/>
              </a:lnSpc>
            </a:pPr>
            <a:r>
              <a:rPr lang="en-GB" sz="1800" dirty="0">
                <a:solidFill>
                  <a:srgbClr val="0000CC"/>
                </a:solidFill>
              </a:rPr>
              <a:t>For example, if soil pH was reported as H2O on site 1, in </a:t>
            </a:r>
            <a:r>
              <a:rPr lang="en-GB" sz="1800" dirty="0" err="1">
                <a:solidFill>
                  <a:srgbClr val="0000CC"/>
                </a:solidFill>
              </a:rPr>
              <a:t>KCl</a:t>
            </a:r>
            <a:r>
              <a:rPr lang="en-GB" sz="1800" dirty="0">
                <a:solidFill>
                  <a:srgbClr val="0000CC"/>
                </a:solidFill>
              </a:rPr>
              <a:t> on site 2 and </a:t>
            </a:r>
            <a:r>
              <a:rPr lang="en-GB" sz="1800" dirty="0" err="1">
                <a:solidFill>
                  <a:srgbClr val="0000CC"/>
                </a:solidFill>
              </a:rPr>
              <a:t>CaCl</a:t>
            </a:r>
            <a:r>
              <a:rPr lang="en-GB" sz="1800" dirty="0">
                <a:solidFill>
                  <a:srgbClr val="0000CC"/>
                </a:solidFill>
              </a:rPr>
              <a:t> on site 3, etc., create a new variable for a common pH measurement, for example pH in H2O. Note that pH in H2O is about 0.8-1 unit higher than pH in </a:t>
            </a:r>
            <a:r>
              <a:rPr lang="en-GB" sz="1800" dirty="0" err="1">
                <a:solidFill>
                  <a:srgbClr val="0000CC"/>
                </a:solidFill>
              </a:rPr>
              <a:t>KCl</a:t>
            </a:r>
            <a:r>
              <a:rPr lang="en-GB" sz="1800" dirty="0">
                <a:solidFill>
                  <a:srgbClr val="0000CC"/>
                </a:solidFill>
              </a:rPr>
              <a:t> or </a:t>
            </a:r>
            <a:r>
              <a:rPr lang="en-GB" sz="1800" dirty="0" err="1">
                <a:solidFill>
                  <a:srgbClr val="0000CC"/>
                </a:solidFill>
              </a:rPr>
              <a:t>CaCl</a:t>
            </a:r>
            <a:r>
              <a:rPr lang="en-GB" sz="1800" dirty="0">
                <a:solidFill>
                  <a:srgbClr val="0000CC"/>
                </a:solidFill>
              </a:rPr>
              <a:t>.</a:t>
            </a:r>
          </a:p>
          <a:p>
            <a:pPr>
              <a:lnSpc>
                <a:spcPct val="150000"/>
              </a:lnSpc>
            </a:pPr>
            <a:r>
              <a:rPr lang="en-GB" sz="1800" dirty="0">
                <a:solidFill>
                  <a:srgbClr val="0000CC"/>
                </a:solidFill>
              </a:rPr>
              <a:t>Similarly, if available P was reported as Olsen P on one site, Bray on another site, </a:t>
            </a:r>
            <a:r>
              <a:rPr lang="en-GB" sz="1800" dirty="0" err="1">
                <a:solidFill>
                  <a:srgbClr val="0000CC"/>
                </a:solidFill>
              </a:rPr>
              <a:t>Mehlich</a:t>
            </a:r>
            <a:r>
              <a:rPr lang="en-GB" sz="1800" dirty="0">
                <a:solidFill>
                  <a:srgbClr val="0000CC"/>
                </a:solidFill>
              </a:rPr>
              <a:t> on other sites, convert the values into a single method, e.g., Olsen </a:t>
            </a:r>
          </a:p>
        </p:txBody>
      </p:sp>
    </p:spTree>
    <p:extLst>
      <p:ext uri="{BB962C8B-B14F-4D97-AF65-F5344CB8AC3E}">
        <p14:creationId xmlns:p14="http://schemas.microsoft.com/office/powerpoint/2010/main" val="182795691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10ABBE1-8AE5-F205-672A-3B3553BE0018}"/>
              </a:ext>
            </a:extLst>
          </p:cNvPr>
          <p:cNvPicPr>
            <a:picLocks noChangeAspect="1"/>
          </p:cNvPicPr>
          <p:nvPr/>
        </p:nvPicPr>
        <p:blipFill>
          <a:blip r:embed="rId2"/>
          <a:stretch>
            <a:fillRect/>
          </a:stretch>
        </p:blipFill>
        <p:spPr>
          <a:xfrm>
            <a:off x="152400" y="1017575"/>
            <a:ext cx="8991600" cy="5764225"/>
          </a:xfrm>
          <a:prstGeom prst="rect">
            <a:avLst/>
          </a:prstGeom>
        </p:spPr>
      </p:pic>
      <p:sp>
        <p:nvSpPr>
          <p:cNvPr id="4" name="TextBox 3">
            <a:extLst>
              <a:ext uri="{FF2B5EF4-FFF2-40B4-BE49-F238E27FC236}">
                <a16:creationId xmlns:a16="http://schemas.microsoft.com/office/drawing/2014/main" id="{E21D86E5-98C1-FED7-CF6A-81971B596B64}"/>
              </a:ext>
            </a:extLst>
          </p:cNvPr>
          <p:cNvSpPr txBox="1"/>
          <p:nvPr/>
        </p:nvSpPr>
        <p:spPr>
          <a:xfrm>
            <a:off x="762000" y="228600"/>
            <a:ext cx="6705600" cy="523220"/>
          </a:xfrm>
          <a:prstGeom prst="rect">
            <a:avLst/>
          </a:prstGeom>
          <a:noFill/>
        </p:spPr>
        <p:txBody>
          <a:bodyPr wrap="square" rtlCol="0">
            <a:spAutoFit/>
          </a:bodyPr>
          <a:lstStyle/>
          <a:p>
            <a:r>
              <a:rPr lang="en-GB" sz="2800" b="1" dirty="0">
                <a:latin typeface="Arial" panose="020B0604020202020204" pitchFamily="34" charset="0"/>
                <a:cs typeface="Arial" panose="020B0604020202020204" pitchFamily="34" charset="0"/>
              </a:rPr>
              <a:t>Your expectations from this training</a:t>
            </a:r>
          </a:p>
        </p:txBody>
      </p:sp>
    </p:spTree>
    <p:extLst>
      <p:ext uri="{BB962C8B-B14F-4D97-AF65-F5344CB8AC3E}">
        <p14:creationId xmlns:p14="http://schemas.microsoft.com/office/powerpoint/2010/main" val="3115049009"/>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6FD06D2F-8ACB-2B43-6A63-63B1C966C94F}"/>
              </a:ext>
            </a:extLst>
          </p:cNvPr>
          <p:cNvGrpSpPr/>
          <p:nvPr/>
        </p:nvGrpSpPr>
        <p:grpSpPr>
          <a:xfrm>
            <a:off x="323528" y="260648"/>
            <a:ext cx="8568952" cy="6480720"/>
            <a:chOff x="431540" y="722524"/>
            <a:chExt cx="8280920" cy="5961768"/>
          </a:xfrm>
        </p:grpSpPr>
        <p:grpSp>
          <p:nvGrpSpPr>
            <p:cNvPr id="10" name="Group 9">
              <a:extLst>
                <a:ext uri="{FF2B5EF4-FFF2-40B4-BE49-F238E27FC236}">
                  <a16:creationId xmlns:a16="http://schemas.microsoft.com/office/drawing/2014/main" id="{4DA356A9-35AA-9F19-C8FF-CDEE409B7EC2}"/>
                </a:ext>
              </a:extLst>
            </p:cNvPr>
            <p:cNvGrpSpPr/>
            <p:nvPr/>
          </p:nvGrpSpPr>
          <p:grpSpPr>
            <a:xfrm>
              <a:off x="431540" y="1090345"/>
              <a:ext cx="8280920" cy="5593947"/>
              <a:chOff x="431540" y="1090345"/>
              <a:chExt cx="8280920" cy="5593947"/>
            </a:xfrm>
          </p:grpSpPr>
          <p:pic>
            <p:nvPicPr>
              <p:cNvPr id="9" name="Picture 8">
                <a:extLst>
                  <a:ext uri="{FF2B5EF4-FFF2-40B4-BE49-F238E27FC236}">
                    <a16:creationId xmlns:a16="http://schemas.microsoft.com/office/drawing/2014/main" id="{C579F021-616C-941E-B205-5A3D92153805}"/>
                  </a:ext>
                </a:extLst>
              </p:cNvPr>
              <p:cNvPicPr>
                <a:picLocks noChangeAspect="1"/>
              </p:cNvPicPr>
              <p:nvPr/>
            </p:nvPicPr>
            <p:blipFill>
              <a:blip r:embed="rId2"/>
              <a:stretch>
                <a:fillRect/>
              </a:stretch>
            </p:blipFill>
            <p:spPr>
              <a:xfrm>
                <a:off x="431540" y="1278034"/>
                <a:ext cx="8280920" cy="5406258"/>
              </a:xfrm>
              <a:prstGeom prst="rect">
                <a:avLst/>
              </a:prstGeom>
            </p:spPr>
          </p:pic>
          <p:cxnSp>
            <p:nvCxnSpPr>
              <p:cNvPr id="5" name="Straight Arrow Connector 4">
                <a:extLst>
                  <a:ext uri="{FF2B5EF4-FFF2-40B4-BE49-F238E27FC236}">
                    <a16:creationId xmlns:a16="http://schemas.microsoft.com/office/drawing/2014/main" id="{DB57BD73-D1F7-0F7D-A350-F32B35F9F8FF}"/>
                  </a:ext>
                </a:extLst>
              </p:cNvPr>
              <p:cNvCxnSpPr>
                <a:cxnSpLocks/>
              </p:cNvCxnSpPr>
              <p:nvPr/>
            </p:nvCxnSpPr>
            <p:spPr>
              <a:xfrm flipH="1">
                <a:off x="5076056" y="1090345"/>
                <a:ext cx="402011" cy="149736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4BA0823B-BB79-D705-73E1-0AC34431C104}"/>
                  </a:ext>
                </a:extLst>
              </p:cNvPr>
              <p:cNvCxnSpPr>
                <a:cxnSpLocks/>
              </p:cNvCxnSpPr>
              <p:nvPr/>
            </p:nvCxnSpPr>
            <p:spPr>
              <a:xfrm>
                <a:off x="7740352" y="1196752"/>
                <a:ext cx="0" cy="142535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
          <p:nvSpPr>
            <p:cNvPr id="7" name="TextBox 6">
              <a:extLst>
                <a:ext uri="{FF2B5EF4-FFF2-40B4-BE49-F238E27FC236}">
                  <a16:creationId xmlns:a16="http://schemas.microsoft.com/office/drawing/2014/main" id="{2F3997F8-2704-132D-71DB-F3D519E56549}"/>
                </a:ext>
              </a:extLst>
            </p:cNvPr>
            <p:cNvSpPr txBox="1"/>
            <p:nvPr/>
          </p:nvSpPr>
          <p:spPr>
            <a:xfrm>
              <a:off x="431540" y="722524"/>
              <a:ext cx="8280920" cy="461665"/>
            </a:xfrm>
            <a:prstGeom prst="rect">
              <a:avLst/>
            </a:prstGeom>
            <a:noFill/>
          </p:spPr>
          <p:txBody>
            <a:bodyPr wrap="square" rtlCol="0">
              <a:spAutoFit/>
            </a:bodyPr>
            <a:lstStyle/>
            <a:p>
              <a:r>
                <a:rPr lang="en-GB" sz="2400" dirty="0"/>
                <a:t>New variables in a single format (pH in water and Olsen P)</a:t>
              </a:r>
            </a:p>
          </p:txBody>
        </p:sp>
      </p:grpSp>
    </p:spTree>
    <p:extLst>
      <p:ext uri="{BB962C8B-B14F-4D97-AF65-F5344CB8AC3E}">
        <p14:creationId xmlns:p14="http://schemas.microsoft.com/office/powerpoint/2010/main" val="2552215039"/>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382601" y="260648"/>
            <a:ext cx="8388932" cy="537583"/>
          </a:xfrm>
          <a:prstGeom prst="rect">
            <a:avLst/>
          </a:prstGeom>
          <a:noFill/>
        </p:spPr>
        <p:txBody>
          <a:bodyPr wrap="square" rtlCol="0">
            <a:spAutoFit/>
          </a:bodyPr>
          <a:lstStyle/>
          <a:p>
            <a:pPr marL="395288" lvl="2">
              <a:lnSpc>
                <a:spcPct val="107000"/>
              </a:lnSpc>
              <a:spcAft>
                <a:spcPts val="800"/>
              </a:spcAft>
              <a:tabLst>
                <a:tab pos="1371600" algn="l"/>
              </a:tabLst>
            </a:pPr>
            <a:r>
              <a:rPr lang="en-US" sz="2800" b="1" kern="100" dirty="0">
                <a:latin typeface="Arial" panose="020B0604020202020204" pitchFamily="34" charset="0"/>
                <a:ea typeface="Aptos" panose="020B0004020202020204" pitchFamily="34" charset="0"/>
                <a:cs typeface="Arial" panose="020B0604020202020204" pitchFamily="34" charset="0"/>
              </a:rPr>
              <a:t>D</a:t>
            </a:r>
            <a:r>
              <a:rPr lang="en-US" sz="2800" b="1" kern="100" dirty="0">
                <a:effectLst/>
                <a:latin typeface="Arial" panose="020B0604020202020204" pitchFamily="34" charset="0"/>
                <a:ea typeface="Aptos" panose="020B0004020202020204" pitchFamily="34" charset="0"/>
                <a:cs typeface="Arial" panose="020B0604020202020204" pitchFamily="34" charset="0"/>
              </a:rPr>
              <a:t>ummy-coding continuous variables</a:t>
            </a:r>
            <a:endParaRPr lang="en-GB" sz="28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C1A9E1B-44B7-753B-224D-6EB0FA676806}"/>
              </a:ext>
            </a:extLst>
          </p:cNvPr>
          <p:cNvSpPr txBox="1"/>
          <p:nvPr/>
        </p:nvSpPr>
        <p:spPr>
          <a:xfrm>
            <a:off x="382601" y="2646204"/>
            <a:ext cx="8604956" cy="4093428"/>
          </a:xfrm>
          <a:prstGeom prst="rect">
            <a:avLst/>
          </a:prstGeom>
          <a:noFill/>
        </p:spPr>
        <p:txBody>
          <a:bodyPr wrap="square" rtlCol="0">
            <a:spAutoFit/>
          </a:bodyPr>
          <a:lstStyle/>
          <a:p>
            <a:pPr marL="720725" indent="-720725"/>
            <a:r>
              <a:rPr lang="en-GB" sz="2000" dirty="0"/>
              <a:t>Step 1. Insert a new column where you want to create a dummy variable;</a:t>
            </a:r>
          </a:p>
          <a:p>
            <a:pPr marL="720725" indent="-720725"/>
            <a:r>
              <a:rPr lang="en-GB" sz="2000" dirty="0"/>
              <a:t>Step 2. Create the dummy variables from existing ones so that you have a discrete variable to facilitate combined analysis or meta-analysis</a:t>
            </a:r>
          </a:p>
          <a:p>
            <a:pPr marL="720725" indent="-720725"/>
            <a:r>
              <a:rPr lang="en-GB" sz="2000" dirty="0"/>
              <a:t>Step 3. Create the content of the dummy variable</a:t>
            </a:r>
          </a:p>
          <a:p>
            <a:endParaRPr lang="en-GB" sz="1800" dirty="0">
              <a:solidFill>
                <a:srgbClr val="0000CC"/>
              </a:solidFill>
            </a:endParaRPr>
          </a:p>
          <a:p>
            <a:r>
              <a:rPr lang="en-GB" sz="1800" dirty="0">
                <a:solidFill>
                  <a:srgbClr val="0000CC"/>
                </a:solidFill>
              </a:rPr>
              <a:t>For example, you cannot use soil pH as an explanatory variable in ANOVA or mixed models because it is a continuous variable. But you can reduce soil pH into reasonable categories such as acidic (pH &lt; 6.5), neutral (pH 6.5-7.5) and alkali (pH &gt; 7.5).</a:t>
            </a:r>
          </a:p>
          <a:p>
            <a:endParaRPr lang="en-GB" sz="1800" dirty="0">
              <a:solidFill>
                <a:srgbClr val="0000CC"/>
              </a:solidFill>
            </a:endParaRPr>
          </a:p>
          <a:p>
            <a:r>
              <a:rPr lang="en-GB" sz="1800" dirty="0">
                <a:solidFill>
                  <a:srgbClr val="0000CC"/>
                </a:solidFill>
              </a:rPr>
              <a:t>Similarly, you can reduce mean annual precipitation into low rainfall (&lt;600 mm), moderate (600-1000 mm) and high-rainfall (&gt;1000 mm);</a:t>
            </a:r>
          </a:p>
          <a:p>
            <a:r>
              <a:rPr lang="en-GB" sz="1800" dirty="0">
                <a:solidFill>
                  <a:srgbClr val="0000CC"/>
                </a:solidFill>
              </a:rPr>
              <a:t>Or broad texture classes using clay content as: fine (or clayey &gt;32% clay), moderate (or loamy 20-32% clay) and coarse (sandy; &lt;20% clat). </a:t>
            </a:r>
          </a:p>
        </p:txBody>
      </p:sp>
      <p:sp>
        <p:nvSpPr>
          <p:cNvPr id="4" name="TextBox 3">
            <a:extLst>
              <a:ext uri="{FF2B5EF4-FFF2-40B4-BE49-F238E27FC236}">
                <a16:creationId xmlns:a16="http://schemas.microsoft.com/office/drawing/2014/main" id="{4D361BBD-37ED-B93C-A6A3-A87ED465A45D}"/>
              </a:ext>
            </a:extLst>
          </p:cNvPr>
          <p:cNvSpPr txBox="1"/>
          <p:nvPr/>
        </p:nvSpPr>
        <p:spPr>
          <a:xfrm>
            <a:off x="382602" y="707212"/>
            <a:ext cx="8604955" cy="1938992"/>
          </a:xfrm>
          <a:prstGeom prst="rect">
            <a:avLst/>
          </a:prstGeom>
          <a:solidFill>
            <a:srgbClr val="92D050"/>
          </a:solidFill>
        </p:spPr>
        <p:txBody>
          <a:bodyPr wrap="square" rtlCol="0">
            <a:spAutoFit/>
          </a:bodyPr>
          <a:lstStyle/>
          <a:p>
            <a:r>
              <a:rPr lang="en-GB" sz="2400" dirty="0"/>
              <a:t>Dummy-codding involves converting a continuous variable into a categorical (e.g., high vs low) or nominal (e.g., acidic, neutral vs alkali) variable. This can facilitate statistical analysis (e.g., ANOVA) and interpretation. It can also reveal curvilinear trends that correlation or regression analysis fails to reveal</a:t>
            </a:r>
          </a:p>
        </p:txBody>
      </p:sp>
    </p:spTree>
    <p:extLst>
      <p:ext uri="{BB962C8B-B14F-4D97-AF65-F5344CB8AC3E}">
        <p14:creationId xmlns:p14="http://schemas.microsoft.com/office/powerpoint/2010/main" val="2861119694"/>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4" name="Group 13">
            <a:extLst>
              <a:ext uri="{FF2B5EF4-FFF2-40B4-BE49-F238E27FC236}">
                <a16:creationId xmlns:a16="http://schemas.microsoft.com/office/drawing/2014/main" id="{7910DCA1-CCE5-9EF3-4B7C-04EA430E2663}"/>
              </a:ext>
            </a:extLst>
          </p:cNvPr>
          <p:cNvGrpSpPr/>
          <p:nvPr/>
        </p:nvGrpSpPr>
        <p:grpSpPr>
          <a:xfrm>
            <a:off x="125760" y="178187"/>
            <a:ext cx="8892480" cy="5895479"/>
            <a:chOff x="-72012" y="308194"/>
            <a:chExt cx="8892480" cy="5895479"/>
          </a:xfrm>
        </p:grpSpPr>
        <p:sp>
          <p:nvSpPr>
            <p:cNvPr id="5" name="TextBox 4">
              <a:extLst>
                <a:ext uri="{FF2B5EF4-FFF2-40B4-BE49-F238E27FC236}">
                  <a16:creationId xmlns:a16="http://schemas.microsoft.com/office/drawing/2014/main" id="{C231A9DD-3712-9C0D-1384-DFDD05C3A523}"/>
                </a:ext>
              </a:extLst>
            </p:cNvPr>
            <p:cNvSpPr txBox="1"/>
            <p:nvPr/>
          </p:nvSpPr>
          <p:spPr>
            <a:xfrm>
              <a:off x="504666" y="308194"/>
              <a:ext cx="8280916" cy="400110"/>
            </a:xfrm>
            <a:prstGeom prst="rect">
              <a:avLst/>
            </a:prstGeom>
            <a:noFill/>
          </p:spPr>
          <p:txBody>
            <a:bodyPr wrap="square" rtlCol="0">
              <a:spAutoFit/>
            </a:bodyPr>
            <a:lstStyle/>
            <a:p>
              <a:r>
                <a:rPr lang="en-GB" sz="2000" dirty="0" err="1"/>
                <a:t>MAPclass</a:t>
              </a:r>
              <a:r>
                <a:rPr lang="en-GB" sz="2000" dirty="0"/>
                <a:t>, pH class, </a:t>
              </a:r>
              <a:r>
                <a:rPr lang="en-GB" sz="2000" dirty="0" err="1"/>
                <a:t>SOMclass</a:t>
              </a:r>
              <a:r>
                <a:rPr lang="en-GB" sz="2000" dirty="0"/>
                <a:t> and Olsen </a:t>
              </a:r>
              <a:r>
                <a:rPr lang="en-GB" sz="2000" dirty="0" err="1"/>
                <a:t>Pclass</a:t>
              </a:r>
              <a:r>
                <a:rPr lang="en-GB" sz="2000" dirty="0"/>
                <a:t> are dummy variable</a:t>
              </a:r>
            </a:p>
          </p:txBody>
        </p:sp>
        <p:pic>
          <p:nvPicPr>
            <p:cNvPr id="12" name="Picture 11">
              <a:extLst>
                <a:ext uri="{FF2B5EF4-FFF2-40B4-BE49-F238E27FC236}">
                  <a16:creationId xmlns:a16="http://schemas.microsoft.com/office/drawing/2014/main" id="{33B88E57-6CAA-57FA-9548-87B48394AD0C}"/>
                </a:ext>
              </a:extLst>
            </p:cNvPr>
            <p:cNvPicPr>
              <a:picLocks noChangeAspect="1"/>
            </p:cNvPicPr>
            <p:nvPr/>
          </p:nvPicPr>
          <p:blipFill>
            <a:blip r:embed="rId2"/>
            <a:stretch>
              <a:fillRect/>
            </a:stretch>
          </p:blipFill>
          <p:spPr>
            <a:xfrm>
              <a:off x="-72012" y="988947"/>
              <a:ext cx="8892480" cy="5214726"/>
            </a:xfrm>
            <a:prstGeom prst="rect">
              <a:avLst/>
            </a:prstGeom>
          </p:spPr>
        </p:pic>
        <p:cxnSp>
          <p:nvCxnSpPr>
            <p:cNvPr id="4" name="Straight Arrow Connector 3">
              <a:extLst>
                <a:ext uri="{FF2B5EF4-FFF2-40B4-BE49-F238E27FC236}">
                  <a16:creationId xmlns:a16="http://schemas.microsoft.com/office/drawing/2014/main" id="{F5D926D0-3FBB-FB4A-2A6D-3D7F1EFF1E89}"/>
                </a:ext>
              </a:extLst>
            </p:cNvPr>
            <p:cNvCxnSpPr>
              <a:cxnSpLocks/>
            </p:cNvCxnSpPr>
            <p:nvPr/>
          </p:nvCxnSpPr>
          <p:spPr>
            <a:xfrm>
              <a:off x="2646036" y="675577"/>
              <a:ext cx="2934076" cy="168891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594D0940-66E6-C6D6-1EA5-82460104038F}"/>
                </a:ext>
              </a:extLst>
            </p:cNvPr>
            <p:cNvCxnSpPr>
              <a:cxnSpLocks/>
            </p:cNvCxnSpPr>
            <p:nvPr/>
          </p:nvCxnSpPr>
          <p:spPr>
            <a:xfrm>
              <a:off x="3942180" y="675577"/>
              <a:ext cx="2574036" cy="168891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7" name="Straight Arrow Connector 6">
              <a:extLst>
                <a:ext uri="{FF2B5EF4-FFF2-40B4-BE49-F238E27FC236}">
                  <a16:creationId xmlns:a16="http://schemas.microsoft.com/office/drawing/2014/main" id="{E04CFCBE-46C3-6DC9-D92C-3A294917C212}"/>
                </a:ext>
              </a:extLst>
            </p:cNvPr>
            <p:cNvCxnSpPr>
              <a:cxnSpLocks/>
            </p:cNvCxnSpPr>
            <p:nvPr/>
          </p:nvCxnSpPr>
          <p:spPr>
            <a:xfrm>
              <a:off x="5886396" y="675577"/>
              <a:ext cx="2448272" cy="168891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3" name="Straight Arrow Connector 12">
              <a:extLst>
                <a:ext uri="{FF2B5EF4-FFF2-40B4-BE49-F238E27FC236}">
                  <a16:creationId xmlns:a16="http://schemas.microsoft.com/office/drawing/2014/main" id="{9BB8BA78-244A-DE9D-B806-066A65598E9E}"/>
                </a:ext>
              </a:extLst>
            </p:cNvPr>
            <p:cNvCxnSpPr>
              <a:cxnSpLocks/>
            </p:cNvCxnSpPr>
            <p:nvPr/>
          </p:nvCxnSpPr>
          <p:spPr>
            <a:xfrm>
              <a:off x="1421900" y="675577"/>
              <a:ext cx="2069980" cy="1688911"/>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64649379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382601" y="260648"/>
            <a:ext cx="8388932" cy="537583"/>
          </a:xfrm>
          <a:prstGeom prst="rect">
            <a:avLst/>
          </a:prstGeom>
          <a:noFill/>
        </p:spPr>
        <p:txBody>
          <a:bodyPr wrap="square" rtlCol="0">
            <a:spAutoFit/>
          </a:bodyPr>
          <a:lstStyle/>
          <a:p>
            <a:pPr marL="395288" lvl="2">
              <a:lnSpc>
                <a:spcPct val="107000"/>
              </a:lnSpc>
              <a:spcAft>
                <a:spcPts val="800"/>
              </a:spcAft>
              <a:tabLst>
                <a:tab pos="1371600" algn="l"/>
              </a:tabLst>
            </a:pPr>
            <a:r>
              <a:rPr lang="en-US" sz="2800" b="1" kern="100" dirty="0">
                <a:ea typeface="Aptos" panose="020B0004020202020204" pitchFamily="34" charset="0"/>
                <a:cs typeface="Times New Roman" panose="02020603050405020304" pitchFamily="18" charset="0"/>
              </a:rPr>
              <a:t>C</a:t>
            </a:r>
            <a:r>
              <a:rPr lang="en-US" sz="2800" b="1" kern="100" dirty="0">
                <a:effectLst/>
                <a:latin typeface="+mn-lt"/>
                <a:ea typeface="Aptos" panose="020B0004020202020204" pitchFamily="34" charset="0"/>
                <a:cs typeface="Times New Roman" panose="02020603050405020304" pitchFamily="18" charset="0"/>
              </a:rPr>
              <a:t>reating effect sizes</a:t>
            </a:r>
            <a:endParaRPr lang="en-GB" sz="2800" b="1" dirty="0">
              <a:latin typeface="+mn-lt"/>
            </a:endParaRPr>
          </a:p>
        </p:txBody>
      </p:sp>
      <p:sp>
        <p:nvSpPr>
          <p:cNvPr id="4" name="TextBox 3">
            <a:extLst>
              <a:ext uri="{FF2B5EF4-FFF2-40B4-BE49-F238E27FC236}">
                <a16:creationId xmlns:a16="http://schemas.microsoft.com/office/drawing/2014/main" id="{2092F64F-1D71-F97C-8C69-EFE892874DE9}"/>
              </a:ext>
            </a:extLst>
          </p:cNvPr>
          <p:cNvSpPr txBox="1"/>
          <p:nvPr/>
        </p:nvSpPr>
        <p:spPr>
          <a:xfrm>
            <a:off x="465351" y="760801"/>
            <a:ext cx="8388931" cy="4510722"/>
          </a:xfrm>
          <a:prstGeom prst="rect">
            <a:avLst/>
          </a:prstGeom>
          <a:noFill/>
        </p:spPr>
        <p:txBody>
          <a:bodyPr wrap="square" rtlCol="0">
            <a:spAutoFit/>
          </a:bodyPr>
          <a:lstStyle/>
          <a:p>
            <a:pPr>
              <a:lnSpc>
                <a:spcPct val="150000"/>
              </a:lnSpc>
            </a:pPr>
            <a:r>
              <a:rPr lang="en-GB" sz="2000" b="1" dirty="0"/>
              <a:t>Effect sizes measure the magnitude of change due to treatment</a:t>
            </a:r>
          </a:p>
          <a:p>
            <a:pPr>
              <a:lnSpc>
                <a:spcPct val="150000"/>
              </a:lnSpc>
            </a:pPr>
            <a:r>
              <a:rPr lang="en-GB" sz="2000" b="1" dirty="0"/>
              <a:t>Examples</a:t>
            </a:r>
          </a:p>
          <a:p>
            <a:pPr marL="355600" lvl="1" indent="-174625">
              <a:buFont typeface="Courier New" panose="02070309020205020404" pitchFamily="49" charset="0"/>
              <a:buChar char="o"/>
            </a:pPr>
            <a:r>
              <a:rPr lang="en-GB" sz="2000" i="1" dirty="0"/>
              <a:t>Yield gain, e.g., response ratio</a:t>
            </a:r>
          </a:p>
          <a:p>
            <a:pPr marL="355600" lvl="1" indent="-174625">
              <a:buFont typeface="Courier New" panose="02070309020205020404" pitchFamily="49" charset="0"/>
              <a:buChar char="o"/>
            </a:pPr>
            <a:r>
              <a:rPr lang="en-GB" sz="2000" i="1" dirty="0"/>
              <a:t>Resource use efficiency (e.g., nutrient use, rain use)</a:t>
            </a:r>
          </a:p>
          <a:p>
            <a:pPr marL="355600" lvl="1" indent="-174625">
              <a:buFont typeface="Courier New" panose="02070309020205020404" pitchFamily="49" charset="0"/>
              <a:buChar char="o"/>
            </a:pPr>
            <a:r>
              <a:rPr lang="en-GB" sz="2000" i="1" dirty="0"/>
              <a:t>Soil improvement (e.g., change in soil pH, organic matter, nutrients)</a:t>
            </a:r>
          </a:p>
          <a:p>
            <a:pPr marL="355600" lvl="1" indent="-174625">
              <a:buFont typeface="Courier New" panose="02070309020205020404" pitchFamily="49" charset="0"/>
              <a:buChar char="o"/>
            </a:pPr>
            <a:r>
              <a:rPr lang="en-GB" sz="2000" i="1" dirty="0"/>
              <a:t>Profitability (e.g. value cost ratio, benefit cost ratio, etc)</a:t>
            </a:r>
          </a:p>
          <a:p>
            <a:pPr marL="0" lvl="1">
              <a:lnSpc>
                <a:spcPct val="150000"/>
              </a:lnSpc>
            </a:pPr>
            <a:r>
              <a:rPr lang="en-GB" sz="2000" dirty="0"/>
              <a:t>This can help in answering questions such as</a:t>
            </a:r>
          </a:p>
          <a:p>
            <a:pPr marL="0" lvl="1">
              <a:lnSpc>
                <a:spcPct val="150000"/>
              </a:lnSpc>
            </a:pPr>
            <a:r>
              <a:rPr lang="en-GB" sz="2000" dirty="0"/>
              <a:t>-How large is the gain or loss? </a:t>
            </a:r>
          </a:p>
          <a:p>
            <a:pPr marL="0" lvl="1">
              <a:lnSpc>
                <a:spcPct val="150000"/>
              </a:lnSpc>
            </a:pPr>
            <a:r>
              <a:rPr lang="en-GB" sz="2000" dirty="0"/>
              <a:t>-How efficient is the resource use?</a:t>
            </a:r>
          </a:p>
          <a:p>
            <a:pPr marL="0" lvl="1">
              <a:lnSpc>
                <a:spcPct val="150000"/>
              </a:lnSpc>
            </a:pPr>
            <a:r>
              <a:rPr lang="en-GB" sz="2000" dirty="0"/>
              <a:t>-Where is the recommendation risky?</a:t>
            </a:r>
          </a:p>
          <a:p>
            <a:pPr marL="0" lvl="1">
              <a:lnSpc>
                <a:spcPct val="150000"/>
              </a:lnSpc>
            </a:pPr>
            <a:r>
              <a:rPr lang="en-GB" sz="2000" dirty="0"/>
              <a:t>……. and help define recommendation domains</a:t>
            </a:r>
          </a:p>
        </p:txBody>
      </p:sp>
    </p:spTree>
    <p:extLst>
      <p:ext uri="{BB962C8B-B14F-4D97-AF65-F5344CB8AC3E}">
        <p14:creationId xmlns:p14="http://schemas.microsoft.com/office/powerpoint/2010/main" val="2688910846"/>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6238ABB6-AA51-D298-D4A5-DFF7988604DB}"/>
                  </a:ext>
                </a:extLst>
              </p:cNvPr>
              <p:cNvSpPr txBox="1"/>
              <p:nvPr/>
            </p:nvSpPr>
            <p:spPr>
              <a:xfrm>
                <a:off x="533400" y="1124744"/>
                <a:ext cx="8534399" cy="4539384"/>
              </a:xfrm>
              <a:prstGeom prst="rect">
                <a:avLst/>
              </a:prstGeom>
              <a:noFill/>
            </p:spPr>
            <p:txBody>
              <a:bodyPr wrap="square">
                <a:spAutoFit/>
              </a:bodyPr>
              <a:lstStyle/>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Response ratio (RR):  </a:t>
                </a:r>
                <a14:m>
                  <m:oMath xmlns:m="http://schemas.openxmlformats.org/officeDocument/2006/math">
                    <m:r>
                      <a:rPr lang="en-GB" sz="2200" i="1" kern="100">
                        <a:effectLst/>
                        <a:latin typeface="Cambria Math" panose="02040503050406030204" pitchFamily="18" charset="0"/>
                        <a:ea typeface="Aptos" panose="020B0004020202020204" pitchFamily="34" charset="0"/>
                        <a:cs typeface="Times New Roman" panose="02020603050405020304" pitchFamily="18" charset="0"/>
                      </a:rPr>
                      <m:t>=</m:t>
                    </m:r>
                    <m:f>
                      <m:f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𝑇</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𝑦𝑖𝑒𝑙𝑑</m:t>
                            </m:r>
                          </m:sub>
                        </m:sSub>
                      </m:num>
                      <m:den>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𝐶</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𝑦𝑖𝑒𝑙𝑑</m:t>
                            </m:r>
                          </m:sub>
                        </m:sSub>
                      </m:den>
                    </m:f>
                  </m:oMath>
                </a14:m>
                <a:endParaRPr lang="en-GB" sz="2200" kern="100" dirty="0">
                  <a:effectLst/>
                  <a:latin typeface="Arial" panose="020B06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Where T is treatment and C is control</a:t>
                </a:r>
                <a:endParaRPr lang="en-GB" sz="2200" kern="100" dirty="0">
                  <a:effectLst/>
                  <a:latin typeface="Arial" panose="020B06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Agronomic efficiency of N (P or K): </a:t>
                </a:r>
                <a14:m>
                  <m:oMath xmlns:m="http://schemas.openxmlformats.org/officeDocument/2006/math">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𝐴𝐸𝑁</m:t>
                    </m:r>
                    <m:r>
                      <a:rPr lang="en-GB" sz="2200" i="1" kern="100">
                        <a:effectLst/>
                        <a:latin typeface="Cambria Math" panose="02040503050406030204" pitchFamily="18" charset="0"/>
                        <a:ea typeface="Aptos" panose="020B0004020202020204" pitchFamily="34" charset="0"/>
                        <a:cs typeface="Times New Roman" panose="02020603050405020304" pitchFamily="18" charset="0"/>
                      </a:rPr>
                      <m:t>=</m:t>
                    </m:r>
                    <m:f>
                      <m:f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𝑇</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𝑦𝑖𝑒𝑙𝑑</m:t>
                            </m:r>
                          </m:sub>
                        </m:sSub>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m:t>
                            </m:r>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𝐶</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𝑦𝑖𝑒𝑙𝑑</m:t>
                            </m:r>
                          </m:sub>
                        </m:sSub>
                      </m:num>
                      <m:den>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𝑁𝑟𝑎𝑡𝑒</m:t>
                        </m:r>
                      </m:den>
                    </m:f>
                  </m:oMath>
                </a14:m>
                <a:endParaRPr lang="en-GB" sz="2200" kern="100" dirty="0">
                  <a:effectLst/>
                  <a:latin typeface="Arial" panose="020B06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Where the control is preferably the recommended NP;  </a:t>
                </a:r>
                <a:r>
                  <a:rPr lang="en-GB" sz="2200" kern="100" dirty="0" err="1">
                    <a:effectLst/>
                    <a:latin typeface="Arial" panose="020B0604020202020204" pitchFamily="34" charset="0"/>
                    <a:ea typeface="Times New Roman" panose="02020603050405020304" pitchFamily="18" charset="0"/>
                    <a:cs typeface="Arial" panose="020B0604020202020204" pitchFamily="34" charset="0"/>
                  </a:rPr>
                  <a:t>Nrate</a:t>
                </a:r>
                <a:r>
                  <a:rPr lang="en-GB" sz="2200" kern="100" dirty="0">
                    <a:effectLst/>
                    <a:latin typeface="Arial" panose="020B0604020202020204" pitchFamily="34" charset="0"/>
                    <a:ea typeface="Times New Roman" panose="02020603050405020304" pitchFamily="18" charset="0"/>
                    <a:cs typeface="Arial" panose="020B0604020202020204" pitchFamily="34" charset="0"/>
                  </a:rPr>
                  <a:t> is the N fertilizer applied</a:t>
                </a: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Percent change in soil pH: </a:t>
                </a:r>
                <a14:m>
                  <m:oMath xmlns:m="http://schemas.openxmlformats.org/officeDocument/2006/math">
                    <m:r>
                      <a:rPr lang="en-GB" sz="2200" i="1" kern="100">
                        <a:effectLst/>
                        <a:latin typeface="Cambria Math" panose="02040503050406030204" pitchFamily="18" charset="0"/>
                        <a:ea typeface="Aptos" panose="020B0004020202020204" pitchFamily="34" charset="0"/>
                        <a:cs typeface="Times New Roman" panose="02020603050405020304" pitchFamily="18" charset="0"/>
                      </a:rPr>
                      <m:t>=100</m:t>
                    </m:r>
                    <m:f>
                      <m:f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𝑒𝑛𝑑</m:t>
                            </m:r>
                          </m:sub>
                        </m:sSub>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m:t>
                            </m:r>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num>
                      <m:den>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den>
                    </m:f>
                  </m:oMath>
                </a14:m>
                <a:endParaRPr lang="en-GB" sz="2200" kern="100" dirty="0">
                  <a:effectLst/>
                  <a:latin typeface="Arial" panose="020B06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Percent change in soil organic matter (OM): </a:t>
                </a:r>
                <a14:m>
                  <m:oMath xmlns:m="http://schemas.openxmlformats.org/officeDocument/2006/math">
                    <m:r>
                      <a:rPr lang="en-GB" sz="2200" i="1" kern="100">
                        <a:effectLst/>
                        <a:latin typeface="Cambria Math" panose="02040503050406030204" pitchFamily="18" charset="0"/>
                        <a:ea typeface="Aptos" panose="020B0004020202020204" pitchFamily="34" charset="0"/>
                        <a:cs typeface="Times New Roman" panose="02020603050405020304" pitchFamily="18" charset="0"/>
                      </a:rPr>
                      <m:t>=100</m:t>
                    </m:r>
                    <m:f>
                      <m:f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𝑒𝑛𝑑</m:t>
                            </m:r>
                          </m:sub>
                        </m:sSub>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m:t>
                            </m:r>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num>
                      <m:den>
                        <m:sSub>
                          <m:sSubPr>
                            <m:ctrlPr>
                              <a:rPr lang="en-GB" sz="22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2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den>
                    </m:f>
                  </m:oMath>
                </a14:m>
                <a:endParaRPr lang="en-GB" sz="2200" kern="100" dirty="0">
                  <a:effectLst/>
                  <a:latin typeface="Arial" panose="020B0604020202020204" pitchFamily="34" charset="0"/>
                  <a:ea typeface="Aptos" panose="020B0004020202020204" pitchFamily="34" charset="0"/>
                  <a:cs typeface="Arial" panose="020B0604020202020204" pitchFamily="34" charset="0"/>
                </a:endParaRPr>
              </a:p>
              <a:p>
                <a:pPr>
                  <a:spcAft>
                    <a:spcPts val="800"/>
                  </a:spcAft>
                </a:pPr>
                <a:r>
                  <a:rPr lang="en-GB" sz="2200" kern="100" dirty="0">
                    <a:effectLst/>
                    <a:latin typeface="Arial" panose="020B0604020202020204" pitchFamily="34" charset="0"/>
                    <a:ea typeface="Times New Roman" panose="02020603050405020304" pitchFamily="18" charset="0"/>
                    <a:cs typeface="Arial" panose="020B0604020202020204" pitchFamily="34" charset="0"/>
                  </a:rPr>
                  <a:t>Where end is at the end of experiment and baseline is at the beginning of experiment</a:t>
                </a:r>
                <a:endParaRPr lang="en-GB" sz="2200" kern="100" dirty="0">
                  <a:effectLst/>
                  <a:latin typeface="Arial" panose="020B0604020202020204" pitchFamily="34" charset="0"/>
                  <a:ea typeface="Aptos" panose="020B0004020202020204" pitchFamily="34" charset="0"/>
                  <a:cs typeface="Arial" panose="020B0604020202020204" pitchFamily="34" charset="0"/>
                </a:endParaRPr>
              </a:p>
            </p:txBody>
          </p:sp>
        </mc:Choice>
        <mc:Fallback xmlns="">
          <p:sp>
            <p:nvSpPr>
              <p:cNvPr id="5" name="TextBox 4">
                <a:extLst>
                  <a:ext uri="{FF2B5EF4-FFF2-40B4-BE49-F238E27FC236}">
                    <a16:creationId xmlns:a16="http://schemas.microsoft.com/office/drawing/2014/main" id="{6238ABB6-AA51-D298-D4A5-DFF7988604DB}"/>
                  </a:ext>
                </a:extLst>
              </p:cNvPr>
              <p:cNvSpPr txBox="1">
                <a:spLocks noRot="1" noChangeAspect="1" noMove="1" noResize="1" noEditPoints="1" noAdjustHandles="1" noChangeArrowheads="1" noChangeShapeType="1" noTextEdit="1"/>
              </p:cNvSpPr>
              <p:nvPr/>
            </p:nvSpPr>
            <p:spPr>
              <a:xfrm>
                <a:off x="533400" y="1124744"/>
                <a:ext cx="8534399" cy="4539384"/>
              </a:xfrm>
              <a:prstGeom prst="rect">
                <a:avLst/>
              </a:prstGeom>
              <a:blipFill>
                <a:blip r:embed="rId2"/>
                <a:stretch>
                  <a:fillRect l="-929" r="-929" b="-1882"/>
                </a:stretch>
              </a:blipFill>
            </p:spPr>
            <p:txBody>
              <a:bodyPr/>
              <a:lstStyle/>
              <a:p>
                <a:r>
                  <a:rPr lang="en-GB">
                    <a:noFill/>
                  </a:rPr>
                  <a:t> </a:t>
                </a:r>
              </a:p>
            </p:txBody>
          </p:sp>
        </mc:Fallback>
      </mc:AlternateContent>
      <p:sp>
        <p:nvSpPr>
          <p:cNvPr id="6" name="TextBox 5">
            <a:extLst>
              <a:ext uri="{FF2B5EF4-FFF2-40B4-BE49-F238E27FC236}">
                <a16:creationId xmlns:a16="http://schemas.microsoft.com/office/drawing/2014/main" id="{AF71261A-B448-A873-6D77-2D7266445FAA}"/>
              </a:ext>
            </a:extLst>
          </p:cNvPr>
          <p:cNvSpPr txBox="1"/>
          <p:nvPr/>
        </p:nvSpPr>
        <p:spPr>
          <a:xfrm>
            <a:off x="628371" y="476672"/>
            <a:ext cx="7688045" cy="461665"/>
          </a:xfrm>
          <a:prstGeom prst="rect">
            <a:avLst/>
          </a:prstGeom>
          <a:noFill/>
        </p:spPr>
        <p:txBody>
          <a:bodyPr wrap="square" rtlCol="0">
            <a:spAutoFit/>
          </a:bodyPr>
          <a:lstStyle/>
          <a:p>
            <a:r>
              <a:rPr lang="en-GB" sz="2400" dirty="0"/>
              <a:t>Some effect sizes in agricultural meta-analysis</a:t>
            </a:r>
          </a:p>
        </p:txBody>
      </p:sp>
    </p:spTree>
    <p:extLst>
      <p:ext uri="{BB962C8B-B14F-4D97-AF65-F5344CB8AC3E}">
        <p14:creationId xmlns:p14="http://schemas.microsoft.com/office/powerpoint/2010/main" val="3664291814"/>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a:extLst>
              <a:ext uri="{FF2B5EF4-FFF2-40B4-BE49-F238E27FC236}">
                <a16:creationId xmlns:a16="http://schemas.microsoft.com/office/drawing/2014/main" id="{9C1A9E1B-44B7-753B-224D-6EB0FA676806}"/>
              </a:ext>
            </a:extLst>
          </p:cNvPr>
          <p:cNvSpPr txBox="1"/>
          <p:nvPr/>
        </p:nvSpPr>
        <p:spPr>
          <a:xfrm>
            <a:off x="269522" y="307046"/>
            <a:ext cx="8604956" cy="2672526"/>
          </a:xfrm>
          <a:prstGeom prst="rect">
            <a:avLst/>
          </a:prstGeom>
          <a:noFill/>
        </p:spPr>
        <p:txBody>
          <a:bodyPr wrap="square" rtlCol="0">
            <a:spAutoFit/>
          </a:bodyPr>
          <a:lstStyle/>
          <a:p>
            <a:pPr marL="720725" indent="-720725">
              <a:lnSpc>
                <a:spcPct val="150000"/>
              </a:lnSpc>
            </a:pPr>
            <a:r>
              <a:rPr lang="en-GB" sz="2000" dirty="0">
                <a:latin typeface="Arial" panose="020B0604020202020204" pitchFamily="34" charset="0"/>
                <a:cs typeface="Arial" panose="020B0604020202020204" pitchFamily="34" charset="0"/>
              </a:rPr>
              <a:t>Step 1. Insert a new column where you want to create the effect size;</a:t>
            </a:r>
          </a:p>
          <a:p>
            <a:pPr marL="720725" indent="-720725">
              <a:lnSpc>
                <a:spcPct val="150000"/>
              </a:lnSpc>
            </a:pPr>
            <a:r>
              <a:rPr lang="en-GB" sz="2000" dirty="0">
                <a:latin typeface="Arial" panose="020B0604020202020204" pitchFamily="34" charset="0"/>
                <a:cs typeface="Arial" panose="020B0604020202020204" pitchFamily="34" charset="0"/>
              </a:rPr>
              <a:t>Step 2. Insert an equation in the first cell to calculate the effect size</a:t>
            </a:r>
          </a:p>
          <a:p>
            <a:pPr marL="720725" indent="-720725">
              <a:lnSpc>
                <a:spcPct val="150000"/>
              </a:lnSpc>
            </a:pPr>
            <a:r>
              <a:rPr lang="en-GB" sz="2000" dirty="0">
                <a:latin typeface="Arial" panose="020B0604020202020204" pitchFamily="34" charset="0"/>
                <a:cs typeface="Arial" panose="020B0604020202020204" pitchFamily="34" charset="0"/>
              </a:rPr>
              <a:t>Step 3. Drag the contents of that cell and populate the column</a:t>
            </a:r>
          </a:p>
          <a:p>
            <a:pPr>
              <a:lnSpc>
                <a:spcPct val="150000"/>
              </a:lnSpc>
            </a:pPr>
            <a:r>
              <a:rPr lang="en-GB" sz="1800" dirty="0">
                <a:solidFill>
                  <a:srgbClr val="0000CC"/>
                </a:solidFill>
                <a:latin typeface="Arial" panose="020B0604020202020204" pitchFamily="34" charset="0"/>
                <a:cs typeface="Arial" panose="020B0604020202020204" pitchFamily="34" charset="0"/>
              </a:rPr>
              <a:t>For example, if you want to calculate the response ratio (RR) of grain yield, divide grain yield in treatment by grain yield in the control preferably the recommended NP (or NPK).</a:t>
            </a:r>
          </a:p>
        </p:txBody>
      </p:sp>
      <p:grpSp>
        <p:nvGrpSpPr>
          <p:cNvPr id="4" name="Group 3">
            <a:extLst>
              <a:ext uri="{FF2B5EF4-FFF2-40B4-BE49-F238E27FC236}">
                <a16:creationId xmlns:a16="http://schemas.microsoft.com/office/drawing/2014/main" id="{41BB33E1-3092-B6BB-9FBC-EAB311FF6B73}"/>
              </a:ext>
            </a:extLst>
          </p:cNvPr>
          <p:cNvGrpSpPr/>
          <p:nvPr/>
        </p:nvGrpSpPr>
        <p:grpSpPr>
          <a:xfrm>
            <a:off x="296757" y="2979572"/>
            <a:ext cx="8823492" cy="3195746"/>
            <a:chOff x="296757" y="2979572"/>
            <a:chExt cx="8823492" cy="3195746"/>
          </a:xfrm>
        </p:grpSpPr>
        <mc:AlternateContent xmlns:mc="http://schemas.openxmlformats.org/markup-compatibility/2006" xmlns:a14="http://schemas.microsoft.com/office/drawing/2010/main">
          <mc:Choice Requires="a14">
            <p:sp>
              <p:nvSpPr>
                <p:cNvPr id="6" name="TextBox 5">
                  <a:extLst>
                    <a:ext uri="{FF2B5EF4-FFF2-40B4-BE49-F238E27FC236}">
                      <a16:creationId xmlns:a16="http://schemas.microsoft.com/office/drawing/2014/main" id="{C4A04857-A6A5-E4C2-E3CA-CD72D7272ABC}"/>
                    </a:ext>
                  </a:extLst>
                </p:cNvPr>
                <p:cNvSpPr txBox="1"/>
                <p:nvPr/>
              </p:nvSpPr>
              <p:spPr>
                <a:xfrm>
                  <a:off x="401938" y="2979572"/>
                  <a:ext cx="4572000" cy="1031629"/>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i="1" smtClean="0">
                            <a:latin typeface="Cambria Math" panose="02040503050406030204" pitchFamily="18" charset="0"/>
                          </a:rPr>
                          <m:t>𝑅𝑅</m:t>
                        </m:r>
                        <m:r>
                          <a:rPr lang="en-GB" i="0">
                            <a:latin typeface="Cambria Math" panose="02040503050406030204" pitchFamily="18" charset="0"/>
                          </a:rPr>
                          <m:t>=</m:t>
                        </m:r>
                        <m:f>
                          <m:fPr>
                            <m:ctrlPr>
                              <a:rPr lang="en-GB" i="1" kern="100">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i="1" kern="100">
                                    <a:latin typeface="Cambria Math" panose="02040503050406030204" pitchFamily="18" charset="0"/>
                                    <a:ea typeface="Aptos" panose="020B0004020202020204" pitchFamily="34" charset="0"/>
                                    <a:cs typeface="Times New Roman" panose="02020603050405020304" pitchFamily="18" charset="0"/>
                                  </a:rPr>
                                </m:ctrlPr>
                              </m:sSubPr>
                              <m:e>
                                <m:r>
                                  <a:rPr lang="en-GB" i="1" kern="100">
                                    <a:latin typeface="Cambria Math" panose="02040503050406030204" pitchFamily="18" charset="0"/>
                                    <a:ea typeface="Aptos" panose="020B0004020202020204" pitchFamily="34" charset="0"/>
                                    <a:cs typeface="Times New Roman" panose="02020603050405020304" pitchFamily="18" charset="0"/>
                                  </a:rPr>
                                  <m:t>𝑇</m:t>
                                </m:r>
                              </m:e>
                              <m:sub>
                                <m:r>
                                  <a:rPr lang="en-GB" i="1" kern="100">
                                    <a:latin typeface="Cambria Math" panose="02040503050406030204" pitchFamily="18" charset="0"/>
                                    <a:ea typeface="Aptos" panose="020B0004020202020204" pitchFamily="34" charset="0"/>
                                    <a:cs typeface="Times New Roman" panose="02020603050405020304" pitchFamily="18" charset="0"/>
                                  </a:rPr>
                                  <m:t>𝑦𝑖𝑒𝑙𝑑</m:t>
                                </m:r>
                              </m:sub>
                            </m:sSub>
                          </m:num>
                          <m:den>
                            <m:sSub>
                              <m:sSubPr>
                                <m:ctrlPr>
                                  <a:rPr lang="en-GB" i="1" kern="100">
                                    <a:latin typeface="Cambria Math" panose="02040503050406030204" pitchFamily="18" charset="0"/>
                                    <a:ea typeface="Aptos" panose="020B0004020202020204" pitchFamily="34" charset="0"/>
                                    <a:cs typeface="Times New Roman" panose="02020603050405020304" pitchFamily="18" charset="0"/>
                                  </a:rPr>
                                </m:ctrlPr>
                              </m:sSubPr>
                              <m:e>
                                <m:r>
                                  <a:rPr lang="en-GB" i="1" kern="100">
                                    <a:latin typeface="Cambria Math" panose="02040503050406030204" pitchFamily="18" charset="0"/>
                                    <a:ea typeface="Aptos" panose="020B0004020202020204" pitchFamily="34" charset="0"/>
                                    <a:cs typeface="Times New Roman" panose="02020603050405020304" pitchFamily="18" charset="0"/>
                                  </a:rPr>
                                  <m:t>𝐶</m:t>
                                </m:r>
                              </m:e>
                              <m:sub>
                                <m:r>
                                  <a:rPr lang="en-GB" i="1" kern="100">
                                    <a:latin typeface="Cambria Math" panose="02040503050406030204" pitchFamily="18" charset="0"/>
                                    <a:ea typeface="Aptos" panose="020B0004020202020204" pitchFamily="34" charset="0"/>
                                    <a:cs typeface="Times New Roman" panose="02020603050405020304" pitchFamily="18" charset="0"/>
                                  </a:rPr>
                                  <m:t>𝑦𝑖𝑒𝑙𝑑</m:t>
                                </m:r>
                              </m:sub>
                            </m:sSub>
                          </m:den>
                        </m:f>
                      </m:oMath>
                    </m:oMathPara>
                  </a14:m>
                  <a:endParaRPr lang="en-GB" dirty="0"/>
                </a:p>
              </p:txBody>
            </p:sp>
          </mc:Choice>
          <mc:Fallback xmlns="">
            <p:sp>
              <p:nvSpPr>
                <p:cNvPr id="6" name="TextBox 5">
                  <a:extLst>
                    <a:ext uri="{FF2B5EF4-FFF2-40B4-BE49-F238E27FC236}">
                      <a16:creationId xmlns:a16="http://schemas.microsoft.com/office/drawing/2014/main" id="{C4A04857-A6A5-E4C2-E3CA-CD72D7272ABC}"/>
                    </a:ext>
                  </a:extLst>
                </p:cNvPr>
                <p:cNvSpPr txBox="1">
                  <a:spLocks noRot="1" noChangeAspect="1" noMove="1" noResize="1" noEditPoints="1" noAdjustHandles="1" noChangeArrowheads="1" noChangeShapeType="1" noTextEdit="1"/>
                </p:cNvSpPr>
                <p:nvPr/>
              </p:nvSpPr>
              <p:spPr>
                <a:xfrm>
                  <a:off x="401938" y="2979572"/>
                  <a:ext cx="4572000" cy="1031629"/>
                </a:xfrm>
                <a:prstGeom prst="rect">
                  <a:avLst/>
                </a:prstGeom>
                <a:blipFill>
                  <a:blip r:embed="rId2"/>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TextBox 7">
                  <a:extLst>
                    <a:ext uri="{FF2B5EF4-FFF2-40B4-BE49-F238E27FC236}">
                      <a16:creationId xmlns:a16="http://schemas.microsoft.com/office/drawing/2014/main" id="{3BCC9C5B-E825-7B6A-B431-FC82D56F24F3}"/>
                    </a:ext>
                  </a:extLst>
                </p:cNvPr>
                <p:cNvSpPr txBox="1"/>
                <p:nvPr/>
              </p:nvSpPr>
              <p:spPr>
                <a:xfrm>
                  <a:off x="683568" y="5652098"/>
                  <a:ext cx="6264696" cy="523220"/>
                </a:xfrm>
                <a:prstGeom prst="rect">
                  <a:avLst/>
                </a:prstGeom>
                <a:noFill/>
              </p:spPr>
              <p:txBody>
                <a:bodyPr wrap="square">
                  <a:spAutoFit/>
                </a:bodyPr>
                <a:lstStyle/>
                <a:p>
                  <a:pPr/>
                  <a14:m>
                    <m:oMathPara xmlns:m="http://schemas.openxmlformats.org/officeDocument/2006/math">
                      <m:oMathParaPr>
                        <m:jc m:val="centerGroup"/>
                      </m:oMathParaPr>
                      <m:oMath xmlns:m="http://schemas.openxmlformats.org/officeDocument/2006/math">
                        <m:r>
                          <a:rPr lang="en-GB" smtClean="0">
                            <a:latin typeface="Cambria Math" panose="02040503050406030204" pitchFamily="18" charset="0"/>
                          </a:rPr>
                          <m:t>%</m:t>
                        </m:r>
                        <m:r>
                          <a:rPr lang="en-GB" i="0">
                            <a:latin typeface="Cambria Math" panose="02040503050406030204" pitchFamily="18" charset="0"/>
                          </a:rPr>
                          <m:t> </m:t>
                        </m:r>
                        <m:r>
                          <a:rPr lang="en-GB" i="1">
                            <a:latin typeface="Cambria Math" panose="02040503050406030204" pitchFamily="18" charset="0"/>
                          </a:rPr>
                          <m:t>𝑐h𝑎𝑛𝑔𝑒</m:t>
                        </m:r>
                        <m:r>
                          <a:rPr lang="en-GB" i="0">
                            <a:latin typeface="Cambria Math" panose="02040503050406030204" pitchFamily="18" charset="0"/>
                          </a:rPr>
                          <m:t>= 100×</m:t>
                        </m:r>
                        <m:d>
                          <m:dPr>
                            <m:ctrlPr>
                              <a:rPr lang="en-GB" i="1">
                                <a:solidFill>
                                  <a:srgbClr val="836967"/>
                                </a:solidFill>
                                <a:latin typeface="Cambria Math" panose="02040503050406030204" pitchFamily="18" charset="0"/>
                              </a:rPr>
                            </m:ctrlPr>
                          </m:dPr>
                          <m:e>
                            <m:r>
                              <a:rPr lang="en-GB" i="1">
                                <a:latin typeface="Cambria Math" panose="02040503050406030204" pitchFamily="18" charset="0"/>
                              </a:rPr>
                              <m:t>𝑅𝑅</m:t>
                            </m:r>
                            <m:r>
                              <a:rPr lang="en-GB" i="0">
                                <a:latin typeface="Cambria Math" panose="02040503050406030204" pitchFamily="18" charset="0"/>
                              </a:rPr>
                              <m:t>−1</m:t>
                            </m:r>
                          </m:e>
                        </m:d>
                      </m:oMath>
                    </m:oMathPara>
                  </a14:m>
                  <a:endParaRPr lang="en-GB" dirty="0"/>
                </a:p>
              </p:txBody>
            </p:sp>
          </mc:Choice>
          <mc:Fallback xmlns="">
            <p:sp>
              <p:nvSpPr>
                <p:cNvPr id="8" name="TextBox 7">
                  <a:extLst>
                    <a:ext uri="{FF2B5EF4-FFF2-40B4-BE49-F238E27FC236}">
                      <a16:creationId xmlns:a16="http://schemas.microsoft.com/office/drawing/2014/main" id="{3BCC9C5B-E825-7B6A-B431-FC82D56F24F3}"/>
                    </a:ext>
                  </a:extLst>
                </p:cNvPr>
                <p:cNvSpPr txBox="1">
                  <a:spLocks noRot="1" noChangeAspect="1" noMove="1" noResize="1" noEditPoints="1" noAdjustHandles="1" noChangeArrowheads="1" noChangeShapeType="1" noTextEdit="1"/>
                </p:cNvSpPr>
                <p:nvPr/>
              </p:nvSpPr>
              <p:spPr>
                <a:xfrm>
                  <a:off x="683568" y="5652098"/>
                  <a:ext cx="6264696" cy="523220"/>
                </a:xfrm>
                <a:prstGeom prst="rect">
                  <a:avLst/>
                </a:prstGeom>
                <a:blipFill>
                  <a:blip r:embed="rId3"/>
                  <a:stretch>
                    <a:fillRect/>
                  </a:stretch>
                </a:blipFill>
              </p:spPr>
              <p:txBody>
                <a:bodyPr/>
                <a:lstStyle/>
                <a:p>
                  <a:r>
                    <a:rPr lang="en-GB">
                      <a:noFill/>
                    </a:rPr>
                    <a:t> </a:t>
                  </a:r>
                </a:p>
              </p:txBody>
            </p:sp>
          </mc:Fallback>
        </mc:AlternateContent>
        <p:sp>
          <p:nvSpPr>
            <p:cNvPr id="9" name="TextBox 8">
              <a:extLst>
                <a:ext uri="{FF2B5EF4-FFF2-40B4-BE49-F238E27FC236}">
                  <a16:creationId xmlns:a16="http://schemas.microsoft.com/office/drawing/2014/main" id="{CC478610-BA49-E442-C6D6-D673987CE8E2}"/>
                </a:ext>
              </a:extLst>
            </p:cNvPr>
            <p:cNvSpPr txBox="1"/>
            <p:nvPr/>
          </p:nvSpPr>
          <p:spPr>
            <a:xfrm>
              <a:off x="515293" y="5240384"/>
              <a:ext cx="8604956" cy="430887"/>
            </a:xfrm>
            <a:prstGeom prst="rect">
              <a:avLst/>
            </a:prstGeom>
            <a:noFill/>
          </p:spPr>
          <p:txBody>
            <a:bodyPr wrap="square" rtlCol="0">
              <a:spAutoFit/>
            </a:bodyPr>
            <a:lstStyle/>
            <a:p>
              <a:r>
                <a:rPr lang="en-GB" sz="2200" dirty="0"/>
                <a:t>In percentage terms, the change can be calculated as</a:t>
              </a:r>
            </a:p>
          </p:txBody>
        </p:sp>
        <p:sp>
          <p:nvSpPr>
            <p:cNvPr id="3" name="TextBox 2">
              <a:extLst>
                <a:ext uri="{FF2B5EF4-FFF2-40B4-BE49-F238E27FC236}">
                  <a16:creationId xmlns:a16="http://schemas.microsoft.com/office/drawing/2014/main" id="{E6B28475-EC35-99B0-D9C2-062392841C42}"/>
                </a:ext>
              </a:extLst>
            </p:cNvPr>
            <p:cNvSpPr txBox="1"/>
            <p:nvPr/>
          </p:nvSpPr>
          <p:spPr>
            <a:xfrm>
              <a:off x="296757" y="4040055"/>
              <a:ext cx="8667731" cy="1200329"/>
            </a:xfrm>
            <a:prstGeom prst="rect">
              <a:avLst/>
            </a:prstGeom>
            <a:noFill/>
          </p:spPr>
          <p:txBody>
            <a:bodyPr wrap="square" rtlCol="0">
              <a:spAutoFit/>
            </a:bodyPr>
            <a:lstStyle/>
            <a:p>
              <a:r>
                <a:rPr lang="en-GB" sz="2400" dirty="0"/>
                <a:t>RR gives an idea about the magnitude and direction of change</a:t>
              </a:r>
            </a:p>
            <a:p>
              <a:r>
                <a:rPr lang="en-GB" sz="2400" dirty="0"/>
                <a:t>If RR ≤1, the recommendation carries risks to the farmer</a:t>
              </a:r>
            </a:p>
            <a:p>
              <a:r>
                <a:rPr lang="en-GB" sz="2400" dirty="0"/>
                <a:t>But if RR &gt;1, the recommendation is beneficial </a:t>
              </a:r>
            </a:p>
          </p:txBody>
        </p:sp>
      </p:grpSp>
    </p:spTree>
    <p:extLst>
      <p:ext uri="{BB962C8B-B14F-4D97-AF65-F5344CB8AC3E}">
        <p14:creationId xmlns:p14="http://schemas.microsoft.com/office/powerpoint/2010/main" val="209342275"/>
      </p:ext>
    </p:extLst>
  </p:cSld>
  <p:clrMapOvr>
    <a:masterClrMapping/>
  </p:clrMapOvr>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ACA160E3-6B22-8FD0-B793-E5C553D615F8}"/>
              </a:ext>
            </a:extLst>
          </p:cNvPr>
          <p:cNvSpPr txBox="1"/>
          <p:nvPr/>
        </p:nvSpPr>
        <p:spPr>
          <a:xfrm>
            <a:off x="224762" y="1340768"/>
            <a:ext cx="8694476" cy="2246769"/>
          </a:xfrm>
          <a:prstGeom prst="rect">
            <a:avLst/>
          </a:prstGeom>
          <a:noFill/>
        </p:spPr>
        <p:txBody>
          <a:bodyPr wrap="square" rtlCol="0">
            <a:spAutoFit/>
          </a:bodyPr>
          <a:lstStyle/>
          <a:p>
            <a:r>
              <a:rPr lang="en-GB" sz="2000" dirty="0">
                <a:solidFill>
                  <a:srgbClr val="0000CC"/>
                </a:solidFill>
              </a:rPr>
              <a:t>If you have data on soil variables measured at the beginning and end of the experiment, you can calculate effect sizes of soil health indicator such as soil pH, SOM, total and soil available nutrients (e.g., total N, available P, K or exchangeable K, Ca, Mg). </a:t>
            </a:r>
          </a:p>
          <a:p>
            <a:endParaRPr lang="en-GB" sz="2000" dirty="0">
              <a:solidFill>
                <a:srgbClr val="0000CC"/>
              </a:solidFill>
            </a:endParaRPr>
          </a:p>
          <a:p>
            <a:endParaRPr lang="en-GB" sz="2000" dirty="0"/>
          </a:p>
          <a:p>
            <a:pPr marL="533400" indent="-533400"/>
            <a:endParaRPr lang="en-GB" sz="2000" dirty="0"/>
          </a:p>
        </p:txBody>
      </p:sp>
      <mc:AlternateContent xmlns:mc="http://schemas.openxmlformats.org/markup-compatibility/2006" xmlns:a14="http://schemas.microsoft.com/office/drawing/2010/main">
        <mc:Choice Requires="a14">
          <p:sp>
            <p:nvSpPr>
              <p:cNvPr id="5" name="TextBox 4">
                <a:extLst>
                  <a:ext uri="{FF2B5EF4-FFF2-40B4-BE49-F238E27FC236}">
                    <a16:creationId xmlns:a16="http://schemas.microsoft.com/office/drawing/2014/main" id="{041A7568-32F7-9CEC-8626-48F6E6A32818}"/>
                  </a:ext>
                </a:extLst>
              </p:cNvPr>
              <p:cNvSpPr txBox="1"/>
              <p:nvPr/>
            </p:nvSpPr>
            <p:spPr>
              <a:xfrm>
                <a:off x="395536" y="2924944"/>
                <a:ext cx="8280920" cy="1561133"/>
              </a:xfrm>
              <a:prstGeom prst="rect">
                <a:avLst/>
              </a:prstGeom>
              <a:noFill/>
            </p:spPr>
            <p:txBody>
              <a:bodyPr wrap="square">
                <a:spAutoFit/>
              </a:bodyPr>
              <a:lstStyle/>
              <a:p>
                <a:pPr>
                  <a:spcAft>
                    <a:spcPts val="800"/>
                  </a:spcAft>
                </a:pPr>
                <a:r>
                  <a:rPr lang="en-GB" sz="2000" kern="100" dirty="0">
                    <a:effectLst/>
                    <a:latin typeface="+mn-lt"/>
                    <a:ea typeface="Times New Roman" panose="02020603050405020304" pitchFamily="18" charset="0"/>
                    <a:cs typeface="Times New Roman" panose="02020603050405020304" pitchFamily="18" charset="0"/>
                  </a:rPr>
                  <a:t>Percent change in soil pH: </a:t>
                </a:r>
                <a14:m>
                  <m:oMath xmlns:m="http://schemas.openxmlformats.org/officeDocument/2006/math">
                    <m:r>
                      <a:rPr lang="en-GB" sz="2000" i="1" kern="100">
                        <a:effectLst/>
                        <a:latin typeface="Cambria Math" panose="02040503050406030204" pitchFamily="18" charset="0"/>
                        <a:ea typeface="Aptos" panose="020B0004020202020204" pitchFamily="34" charset="0"/>
                        <a:cs typeface="Times New Roman" panose="02020603050405020304" pitchFamily="18" charset="0"/>
                      </a:rPr>
                      <m:t>=100</m:t>
                    </m:r>
                    <m:f>
                      <m:f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𝑒𝑛𝑑</m:t>
                            </m:r>
                          </m:sub>
                        </m:sSub>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m:t>
                            </m:r>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num>
                      <m:den>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𝑝𝐻</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den>
                    </m:f>
                  </m:oMath>
                </a14:m>
                <a:endParaRPr lang="en-GB" sz="2000" kern="100" dirty="0">
                  <a:effectLst/>
                  <a:latin typeface="+mn-lt"/>
                  <a:ea typeface="Aptos" panose="020B0004020202020204" pitchFamily="34" charset="0"/>
                  <a:cs typeface="Times New Roman" panose="02020603050405020304" pitchFamily="18" charset="0"/>
                </a:endParaRPr>
              </a:p>
              <a:p>
                <a:pPr>
                  <a:spcAft>
                    <a:spcPts val="800"/>
                  </a:spcAft>
                </a:pPr>
                <a:endParaRPr lang="en-GB" sz="2000" kern="100" dirty="0">
                  <a:effectLst/>
                  <a:latin typeface="+mn-lt"/>
                  <a:ea typeface="Times New Roman" panose="02020603050405020304" pitchFamily="18" charset="0"/>
                  <a:cs typeface="Times New Roman" panose="02020603050405020304" pitchFamily="18" charset="0"/>
                </a:endParaRPr>
              </a:p>
              <a:p>
                <a:pPr>
                  <a:spcAft>
                    <a:spcPts val="800"/>
                  </a:spcAft>
                </a:pPr>
                <a:r>
                  <a:rPr lang="en-GB" sz="2000" kern="100" dirty="0">
                    <a:effectLst/>
                    <a:latin typeface="+mn-lt"/>
                    <a:ea typeface="Times New Roman" panose="02020603050405020304" pitchFamily="18" charset="0"/>
                    <a:cs typeface="Times New Roman" panose="02020603050405020304" pitchFamily="18" charset="0"/>
                  </a:rPr>
                  <a:t>Percent change in soil OM: </a:t>
                </a:r>
                <a14:m>
                  <m:oMath xmlns:m="http://schemas.openxmlformats.org/officeDocument/2006/math">
                    <m:r>
                      <a:rPr lang="en-GB" sz="2000" i="1" kern="100">
                        <a:effectLst/>
                        <a:latin typeface="Cambria Math" panose="02040503050406030204" pitchFamily="18" charset="0"/>
                        <a:ea typeface="Aptos" panose="020B0004020202020204" pitchFamily="34" charset="0"/>
                        <a:cs typeface="Times New Roman" panose="02020603050405020304" pitchFamily="18" charset="0"/>
                      </a:rPr>
                      <m:t>=100</m:t>
                    </m:r>
                    <m:f>
                      <m:f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fPr>
                      <m:num>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𝑒𝑛𝑑</m:t>
                            </m:r>
                          </m:sub>
                        </m:sSub>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m:t>
                            </m:r>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num>
                      <m:den>
                        <m:sSub>
                          <m:sSubPr>
                            <m:ctrlPr>
                              <a:rPr lang="en-GB" sz="2000" i="1" kern="100">
                                <a:effectLst/>
                                <a:latin typeface="Cambria Math" panose="02040503050406030204" pitchFamily="18" charset="0"/>
                                <a:ea typeface="Aptos" panose="020B0004020202020204" pitchFamily="34" charset="0"/>
                                <a:cs typeface="Times New Roman" panose="02020603050405020304" pitchFamily="18" charset="0"/>
                              </a:rPr>
                            </m:ctrlPr>
                          </m:sSubPr>
                          <m:e>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𝑂𝑀</m:t>
                            </m:r>
                          </m:e>
                          <m:sub>
                            <m:r>
                              <a:rPr lang="en-GB" sz="2000" i="1" kern="100">
                                <a:effectLst/>
                                <a:latin typeface="Cambria Math" panose="02040503050406030204" pitchFamily="18" charset="0"/>
                                <a:ea typeface="Aptos" panose="020B0004020202020204" pitchFamily="34" charset="0"/>
                                <a:cs typeface="Times New Roman" panose="02020603050405020304" pitchFamily="18" charset="0"/>
                              </a:rPr>
                              <m:t>𝑏𝑎𝑠𝑒𝑙𝑖𝑛𝑒</m:t>
                            </m:r>
                          </m:sub>
                        </m:sSub>
                      </m:den>
                    </m:f>
                  </m:oMath>
                </a14:m>
                <a:endParaRPr lang="en-GB" sz="2000" dirty="0"/>
              </a:p>
            </p:txBody>
          </p:sp>
        </mc:Choice>
        <mc:Fallback xmlns="">
          <p:sp>
            <p:nvSpPr>
              <p:cNvPr id="5" name="TextBox 4">
                <a:extLst>
                  <a:ext uri="{FF2B5EF4-FFF2-40B4-BE49-F238E27FC236}">
                    <a16:creationId xmlns:a16="http://schemas.microsoft.com/office/drawing/2014/main" id="{041A7568-32F7-9CEC-8626-48F6E6A32818}"/>
                  </a:ext>
                </a:extLst>
              </p:cNvPr>
              <p:cNvSpPr txBox="1">
                <a:spLocks noRot="1" noChangeAspect="1" noMove="1" noResize="1" noEditPoints="1" noAdjustHandles="1" noChangeArrowheads="1" noChangeShapeType="1" noTextEdit="1"/>
              </p:cNvSpPr>
              <p:nvPr/>
            </p:nvSpPr>
            <p:spPr>
              <a:xfrm>
                <a:off x="395536" y="2924944"/>
                <a:ext cx="8280920" cy="1561133"/>
              </a:xfrm>
              <a:prstGeom prst="rect">
                <a:avLst/>
              </a:prstGeom>
              <a:blipFill>
                <a:blip r:embed="rId2"/>
                <a:stretch>
                  <a:fillRect l="-810"/>
                </a:stretch>
              </a:blipFill>
            </p:spPr>
            <p:txBody>
              <a:bodyPr/>
              <a:lstStyle/>
              <a:p>
                <a:r>
                  <a:rPr lang="en-GB">
                    <a:noFill/>
                  </a:rPr>
                  <a:t> </a:t>
                </a:r>
              </a:p>
            </p:txBody>
          </p:sp>
        </mc:Fallback>
      </mc:AlternateContent>
    </p:spTree>
    <p:extLst>
      <p:ext uri="{BB962C8B-B14F-4D97-AF65-F5344CB8AC3E}">
        <p14:creationId xmlns:p14="http://schemas.microsoft.com/office/powerpoint/2010/main" val="2000124287"/>
      </p:ext>
    </p:extLst>
  </p:cSld>
  <p:clrMapOvr>
    <a:masterClrMapping/>
  </p:clrMapOvr>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98004" y="1998622"/>
            <a:ext cx="8747992" cy="4651979"/>
          </a:xfrm>
          <a:prstGeom prst="rect">
            <a:avLst/>
          </a:prstGeom>
          <a:noFill/>
        </p:spPr>
        <p:txBody>
          <a:bodyPr wrap="square" rtlCol="0">
            <a:spAutoFit/>
          </a:bodyPr>
          <a:lstStyle/>
          <a:p>
            <a:pPr marL="533400" indent="-533400">
              <a:lnSpc>
                <a:spcPct val="150000"/>
              </a:lnSpc>
            </a:pPr>
            <a:r>
              <a:rPr lang="en-GB" sz="2000" dirty="0">
                <a:solidFill>
                  <a:srgbClr val="0000CC"/>
                </a:solidFill>
              </a:rPr>
              <a:t>If you want to calculate the agronomic efficiency of applied N and P</a:t>
            </a:r>
            <a:endParaRPr lang="en-GB" sz="2000" dirty="0"/>
          </a:p>
          <a:p>
            <a:pPr marL="533400" indent="-533400">
              <a:lnSpc>
                <a:spcPct val="150000"/>
              </a:lnSpc>
            </a:pPr>
            <a:r>
              <a:rPr lang="en-GB" sz="2000" dirty="0"/>
              <a:t>Step 1. Create a column labelled AEN, AEP and AEK (if relevant);</a:t>
            </a:r>
          </a:p>
          <a:p>
            <a:pPr marL="533400" indent="-533400">
              <a:lnSpc>
                <a:spcPct val="150000"/>
              </a:lnSpc>
            </a:pPr>
            <a:r>
              <a:rPr lang="en-GB" sz="2000" dirty="0"/>
              <a:t>Step 2. In the column labelled agronomic efficiency of N (AEN), divide the difference in yield between treatment and control yield (kg/ha) by the N rate (kg/ha). </a:t>
            </a:r>
            <a:r>
              <a:rPr lang="en-GB" sz="2000" dirty="0">
                <a:solidFill>
                  <a:srgbClr val="FF0000"/>
                </a:solidFill>
              </a:rPr>
              <a:t>Make sure the application rate of the elemental N; not the N fertilizer rate (see table below)</a:t>
            </a:r>
            <a:endParaRPr lang="en-GB" sz="2000" dirty="0"/>
          </a:p>
          <a:p>
            <a:pPr marL="533400" indent="-533400">
              <a:lnSpc>
                <a:spcPct val="150000"/>
              </a:lnSpc>
            </a:pPr>
            <a:r>
              <a:rPr lang="en-GB" sz="2000" dirty="0"/>
              <a:t>Step 3. Similarly in the columns labelled AEP and AEK, divide the difference in yield between treatment and control yield (kg/ha) by the P &amp; K rates; </a:t>
            </a:r>
            <a:r>
              <a:rPr lang="en-GB" sz="2000" dirty="0">
                <a:solidFill>
                  <a:srgbClr val="FF0000"/>
                </a:solidFill>
              </a:rPr>
              <a:t>Make sure P and K rates are in their elemental form (see table below)</a:t>
            </a:r>
          </a:p>
          <a:p>
            <a:pPr marL="533400" indent="-533400">
              <a:lnSpc>
                <a:spcPct val="150000"/>
              </a:lnSpc>
            </a:pPr>
            <a:r>
              <a:rPr lang="en-GB" sz="2000" dirty="0"/>
              <a:t>Step 4. Drag the values of AEN and AEP to the end to populate the columns</a:t>
            </a:r>
          </a:p>
        </p:txBody>
      </p:sp>
      <p:sp>
        <p:nvSpPr>
          <p:cNvPr id="3" name="TextBox 2">
            <a:extLst>
              <a:ext uri="{FF2B5EF4-FFF2-40B4-BE49-F238E27FC236}">
                <a16:creationId xmlns:a16="http://schemas.microsoft.com/office/drawing/2014/main" id="{DA7DF615-D851-B0FD-BC11-214433C7DBDB}"/>
              </a:ext>
            </a:extLst>
          </p:cNvPr>
          <p:cNvSpPr txBox="1"/>
          <p:nvPr/>
        </p:nvSpPr>
        <p:spPr>
          <a:xfrm>
            <a:off x="198004" y="116632"/>
            <a:ext cx="8747992" cy="1881990"/>
          </a:xfrm>
          <a:prstGeom prst="rect">
            <a:avLst/>
          </a:prstGeom>
          <a:noFill/>
        </p:spPr>
        <p:txBody>
          <a:bodyPr wrap="square" rtlCol="0">
            <a:spAutoFit/>
          </a:bodyPr>
          <a:lstStyle/>
          <a:p>
            <a:pPr marL="533400" indent="-533400">
              <a:lnSpc>
                <a:spcPct val="150000"/>
              </a:lnSpc>
            </a:pPr>
            <a:r>
              <a:rPr lang="en-GB" sz="2000" dirty="0">
                <a:solidFill>
                  <a:srgbClr val="0000CC"/>
                </a:solidFill>
              </a:rPr>
              <a:t>If you want to calculate resource use efficiency such as RUE, NUE, etc.</a:t>
            </a:r>
            <a:endParaRPr lang="en-GB" sz="2000" dirty="0"/>
          </a:p>
          <a:p>
            <a:pPr marL="533400" indent="-533400">
              <a:lnSpc>
                <a:spcPct val="150000"/>
              </a:lnSpc>
            </a:pPr>
            <a:r>
              <a:rPr lang="en-GB" sz="2000" dirty="0"/>
              <a:t>Step 1. Create a column labelled rain use efficiency (RUE), and populate the column by dividing treatment yield by in-season rainfall</a:t>
            </a:r>
          </a:p>
          <a:p>
            <a:pPr marL="533400" indent="-533400">
              <a:lnSpc>
                <a:spcPct val="150000"/>
              </a:lnSpc>
            </a:pPr>
            <a:r>
              <a:rPr lang="en-GB" sz="2000" dirty="0"/>
              <a:t>Step 2. Drag the values of RUE to the end to populate the column</a:t>
            </a:r>
          </a:p>
        </p:txBody>
      </p:sp>
    </p:spTree>
    <p:extLst>
      <p:ext uri="{BB962C8B-B14F-4D97-AF65-F5344CB8AC3E}">
        <p14:creationId xmlns:p14="http://schemas.microsoft.com/office/powerpoint/2010/main" val="3145472094"/>
      </p:ext>
    </p:extLst>
  </p:cSld>
  <p:clrMapOvr>
    <a:masterClrMapping/>
  </p:clrMapOvr>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able 2"/>
          <p:cNvGraphicFramePr>
            <a:graphicFrameLocks noGrp="1"/>
          </p:cNvGraphicFramePr>
          <p:nvPr/>
        </p:nvGraphicFramePr>
        <p:xfrm>
          <a:off x="430248" y="1484784"/>
          <a:ext cx="8235160" cy="4436119"/>
        </p:xfrm>
        <a:graphic>
          <a:graphicData uri="http://schemas.openxmlformats.org/drawingml/2006/table">
            <a:tbl>
              <a:tblPr>
                <a:tableStyleId>{5C22544A-7EE6-4342-B048-85BDC9FD1C3A}</a:tableStyleId>
              </a:tblPr>
              <a:tblGrid>
                <a:gridCol w="3565336">
                  <a:extLst>
                    <a:ext uri="{9D8B030D-6E8A-4147-A177-3AD203B41FA5}">
                      <a16:colId xmlns:a16="http://schemas.microsoft.com/office/drawing/2014/main" val="20000"/>
                    </a:ext>
                  </a:extLst>
                </a:gridCol>
                <a:gridCol w="576064">
                  <a:extLst>
                    <a:ext uri="{9D8B030D-6E8A-4147-A177-3AD203B41FA5}">
                      <a16:colId xmlns:a16="http://schemas.microsoft.com/office/drawing/2014/main" val="20001"/>
                    </a:ext>
                  </a:extLst>
                </a:gridCol>
                <a:gridCol w="792088">
                  <a:extLst>
                    <a:ext uri="{9D8B030D-6E8A-4147-A177-3AD203B41FA5}">
                      <a16:colId xmlns:a16="http://schemas.microsoft.com/office/drawing/2014/main" val="20002"/>
                    </a:ext>
                  </a:extLst>
                </a:gridCol>
                <a:gridCol w="936104">
                  <a:extLst>
                    <a:ext uri="{9D8B030D-6E8A-4147-A177-3AD203B41FA5}">
                      <a16:colId xmlns:a16="http://schemas.microsoft.com/office/drawing/2014/main" val="20003"/>
                    </a:ext>
                  </a:extLst>
                </a:gridCol>
                <a:gridCol w="1368152">
                  <a:extLst>
                    <a:ext uri="{9D8B030D-6E8A-4147-A177-3AD203B41FA5}">
                      <a16:colId xmlns:a16="http://schemas.microsoft.com/office/drawing/2014/main" val="20004"/>
                    </a:ext>
                  </a:extLst>
                </a:gridCol>
                <a:gridCol w="997416">
                  <a:extLst>
                    <a:ext uri="{9D8B030D-6E8A-4147-A177-3AD203B41FA5}">
                      <a16:colId xmlns:a16="http://schemas.microsoft.com/office/drawing/2014/main" val="20005"/>
                    </a:ext>
                  </a:extLst>
                </a:gridCol>
              </a:tblGrid>
              <a:tr h="398675">
                <a:tc>
                  <a:txBody>
                    <a:bodyPr/>
                    <a:lstStyle/>
                    <a:p>
                      <a:pPr algn="l" fontAlgn="b"/>
                      <a:endParaRPr lang="en-GB" sz="1800" b="0" i="0" u="none" strike="noStrike" dirty="0">
                        <a:solidFill>
                          <a:srgbClr val="000000"/>
                        </a:solidFill>
                        <a:effectLst/>
                        <a:latin typeface="+mn-lt"/>
                      </a:endParaRPr>
                    </a:p>
                  </a:txBody>
                  <a:tcPr marL="7620" marR="7620" marT="7620" marB="0" anchor="b">
                    <a:lnL w="12700" cmpd="sng">
                      <a:noFill/>
                    </a:lnL>
                    <a:lnR w="12700" cmpd="sng">
                      <a:noFill/>
                    </a:lnR>
                    <a:lnT w="12700" cap="flat" cmpd="sng" algn="ctr">
                      <a:solidFill>
                        <a:schemeClr val="tx1"/>
                      </a:solidFill>
                      <a:prstDash val="solid"/>
                      <a:round/>
                      <a:headEnd type="none" w="med" len="med"/>
                      <a:tailEnd type="none" w="med" len="med"/>
                    </a:lnT>
                    <a:lnB w="12700" cap="flat" cmpd="sng" algn="ctr">
                      <a:no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endParaRPr lang="en-GB" sz="1800" b="0" i="0" u="none" strike="noStrike" dirty="0">
                        <a:solidFill>
                          <a:srgbClr val="000000"/>
                        </a:solidFill>
                        <a:effectLst/>
                        <a:latin typeface="+mn-lt"/>
                      </a:endParaRPr>
                    </a:p>
                  </a:txBody>
                  <a:tcPr marL="7620" marR="7620" marT="7620" marB="0" anchor="b">
                    <a:lnL w="12700" cmpd="sng">
                      <a:noFill/>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fontAlgn="b"/>
                      <a:r>
                        <a:rPr lang="en-GB" sz="1800" b="0" i="0" u="none" strike="noStrike" dirty="0">
                          <a:solidFill>
                            <a:srgbClr val="000000"/>
                          </a:solidFill>
                          <a:effectLst/>
                          <a:latin typeface="+mn-lt"/>
                        </a:rPr>
                        <a:t>Oxide form</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en-GB" sz="1800" b="0" i="0" u="none" strike="noStrike" dirty="0">
                        <a:solidFill>
                          <a:srgbClr val="000000"/>
                        </a:solidFill>
                        <a:effectLst/>
                        <a:latin typeface="+mn-lt"/>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gridSpan="2">
                  <a:txBody>
                    <a:bodyPr/>
                    <a:lstStyle/>
                    <a:p>
                      <a:pPr algn="l" fontAlgn="b"/>
                      <a:r>
                        <a:rPr lang="en-GB" sz="1800" b="0" i="0" u="none" strike="noStrike" dirty="0">
                          <a:solidFill>
                            <a:srgbClr val="000000"/>
                          </a:solidFill>
                          <a:effectLst/>
                          <a:latin typeface="+mn-lt"/>
                        </a:rPr>
                        <a:t>Elemental form (EF)</a:t>
                      </a: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pPr algn="l" fontAlgn="b"/>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0"/>
                  </a:ext>
                </a:extLst>
              </a:tr>
              <a:tr h="648072">
                <a:tc>
                  <a:txBody>
                    <a:bodyPr/>
                    <a:lstStyle/>
                    <a:p>
                      <a:pPr algn="l" fontAlgn="b"/>
                      <a:r>
                        <a:rPr lang="en-GB" sz="1800" u="none" strike="noStrike" dirty="0">
                          <a:effectLst/>
                        </a:rPr>
                        <a:t>Fertilizer</a:t>
                      </a:r>
                      <a:endParaRPr lang="en-GB" sz="1800" b="0" i="0" u="none" strike="noStrike" dirty="0">
                        <a:solidFill>
                          <a:srgbClr val="000000"/>
                        </a:solidFill>
                        <a:effectLst/>
                        <a:latin typeface="Calibri"/>
                      </a:endParaRPr>
                    </a:p>
                  </a:txBody>
                  <a:tcPr marL="7620" marR="7620" marT="7620" marB="0" anchor="b">
                    <a:lnL w="12700" cmpd="sng">
                      <a:noFill/>
                    </a:lnL>
                    <a:lnR w="12700" cmpd="sng">
                      <a:noFill/>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noFill/>
                  </a:tcPr>
                </a:tc>
                <a:tc>
                  <a:txBody>
                    <a:bodyPr/>
                    <a:lstStyle/>
                    <a:p>
                      <a:pPr algn="l" fontAlgn="b"/>
                      <a:r>
                        <a:rPr lang="en-GB" sz="1800" u="none" strike="noStrike" dirty="0">
                          <a:effectLst/>
                        </a:rPr>
                        <a:t>N (%)</a:t>
                      </a:r>
                      <a:endParaRPr lang="en-GB" sz="1800" b="0" i="0" u="none" strike="noStrike" dirty="0">
                        <a:solidFill>
                          <a:srgbClr val="000000"/>
                        </a:solidFill>
                        <a:effectLst/>
                        <a:latin typeface="Calibri"/>
                      </a:endParaRPr>
                    </a:p>
                  </a:txBody>
                  <a:tcPr marL="7620" marR="7620" marT="7620" marB="0" anchor="b">
                    <a:lnL w="12700" cmpd="sng">
                      <a:noFill/>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800" u="none" strike="noStrike" dirty="0">
                          <a:effectLst/>
                        </a:rPr>
                        <a:t>P</a:t>
                      </a:r>
                      <a:r>
                        <a:rPr lang="en-GB" sz="1800" u="none" strike="noStrike" baseline="-25000" dirty="0">
                          <a:effectLst/>
                        </a:rPr>
                        <a:t>2</a:t>
                      </a:r>
                      <a:r>
                        <a:rPr lang="en-GB" sz="1800" u="none" strike="noStrike" dirty="0">
                          <a:effectLst/>
                        </a:rPr>
                        <a:t>O5 (%)</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800" u="none" strike="noStrike" dirty="0">
                          <a:effectLst/>
                        </a:rPr>
                        <a:t>K</a:t>
                      </a:r>
                      <a:r>
                        <a:rPr lang="en-GB" sz="1800" u="none" strike="noStrike" baseline="-25000" dirty="0">
                          <a:effectLst/>
                        </a:rPr>
                        <a:t>2</a:t>
                      </a:r>
                      <a:r>
                        <a:rPr lang="en-GB" sz="1800" u="none" strike="noStrike" dirty="0">
                          <a:effectLst/>
                        </a:rPr>
                        <a:t>O </a:t>
                      </a:r>
                    </a:p>
                    <a:p>
                      <a:pPr algn="l" fontAlgn="b"/>
                      <a:r>
                        <a:rPr lang="en-GB" sz="1800" u="none" strike="noStrike" dirty="0">
                          <a:effectLst/>
                        </a:rPr>
                        <a:t>(%)</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800" u="none" strike="noStrike" dirty="0">
                          <a:effectLst/>
                        </a:rPr>
                        <a:t>EF P (X*0.437)</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l" fontAlgn="b"/>
                      <a:r>
                        <a:rPr lang="en-GB" sz="1800" u="none" strike="noStrike" dirty="0">
                          <a:effectLst/>
                        </a:rPr>
                        <a:t>EF  K (X*0.83)</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10001"/>
                  </a:ext>
                </a:extLst>
              </a:tr>
              <a:tr h="270305">
                <a:tc>
                  <a:txBody>
                    <a:bodyPr/>
                    <a:lstStyle/>
                    <a:p>
                      <a:pPr algn="l" fontAlgn="b"/>
                      <a:r>
                        <a:rPr lang="en-GB" sz="1800" u="none" strike="noStrike">
                          <a:effectLst/>
                        </a:rPr>
                        <a:t>Ammonium sulphate</a:t>
                      </a:r>
                      <a:endParaRPr lang="en-GB" sz="18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l" fontAlgn="b"/>
                      <a:r>
                        <a:rPr lang="en-GB" sz="1800" u="none" strike="noStrike" dirty="0">
                          <a:effectLst/>
                        </a:rPr>
                        <a:t>20</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l" fontAlgn="b"/>
                      <a:r>
                        <a:rPr lang="en-GB" sz="1800" u="none" strike="noStrike" dirty="0">
                          <a:effectLst/>
                        </a:rPr>
                        <a:t>0</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lnT w="12700" cap="flat" cmpd="sng" algn="ctr">
                      <a:solidFill>
                        <a:schemeClr val="tx1"/>
                      </a:solidFill>
                      <a:prstDash val="solid"/>
                      <a:round/>
                      <a:headEnd type="none" w="med" len="med"/>
                      <a:tailEnd type="none" w="med" len="med"/>
                    </a:lnT>
                    <a:noFill/>
                  </a:tcPr>
                </a:tc>
                <a:extLst>
                  <a:ext uri="{0D108BD9-81ED-4DB2-BD59-A6C34878D82A}">
                    <a16:rowId xmlns:a16="http://schemas.microsoft.com/office/drawing/2014/main" val="10002"/>
                  </a:ext>
                </a:extLst>
              </a:tr>
              <a:tr h="270305">
                <a:tc>
                  <a:txBody>
                    <a:bodyPr/>
                    <a:lstStyle/>
                    <a:p>
                      <a:pPr algn="l" fontAlgn="b"/>
                      <a:r>
                        <a:rPr lang="en-GB" sz="1800" u="none" strike="noStrike">
                          <a:effectLst/>
                        </a:rPr>
                        <a:t>Urea</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46</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a:t>
                      </a:r>
                      <a:endParaRPr lang="en-GB" sz="1800" b="0" i="0" u="none" strike="noStrike" dirty="0">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3"/>
                  </a:ext>
                </a:extLst>
              </a:tr>
              <a:tr h="232418">
                <a:tc>
                  <a:txBody>
                    <a:bodyPr/>
                    <a:lstStyle/>
                    <a:p>
                      <a:pPr algn="l" fontAlgn="b"/>
                      <a:r>
                        <a:rPr lang="en-GB" sz="1800" u="none" strike="noStrike">
                          <a:effectLst/>
                        </a:rPr>
                        <a:t>Calcium ammonium nitrate (CAN)</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28</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a:t>
                      </a:r>
                      <a:endParaRPr lang="en-GB" sz="1800" b="0" i="0" u="none" strike="noStrike" dirty="0">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4"/>
                  </a:ext>
                </a:extLst>
              </a:tr>
              <a:tr h="268990">
                <a:tc>
                  <a:txBody>
                    <a:bodyPr/>
                    <a:lstStyle/>
                    <a:p>
                      <a:pPr algn="l" fontAlgn="b"/>
                      <a:r>
                        <a:rPr lang="en-GB" sz="1800" u="none" strike="noStrike">
                          <a:effectLst/>
                        </a:rPr>
                        <a:t>Single superphosphate</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7</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3.1</a:t>
                      </a:r>
                      <a:endParaRPr lang="en-GB" sz="1800" b="0" i="0" u="none" strike="noStrike" dirty="0">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5"/>
                  </a:ext>
                </a:extLst>
              </a:tr>
              <a:tr h="288032">
                <a:tc>
                  <a:txBody>
                    <a:bodyPr/>
                    <a:lstStyle/>
                    <a:p>
                      <a:pPr algn="l" fontAlgn="b"/>
                      <a:r>
                        <a:rPr lang="en-GB" sz="1800" u="none" strike="noStrike">
                          <a:effectLst/>
                        </a:rPr>
                        <a:t>Triple superphosphate (TSP)</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20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8.7</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6"/>
                  </a:ext>
                </a:extLst>
              </a:tr>
              <a:tr h="270305">
                <a:tc>
                  <a:txBody>
                    <a:bodyPr/>
                    <a:lstStyle/>
                    <a:p>
                      <a:pPr algn="l" fontAlgn="b"/>
                      <a:r>
                        <a:rPr lang="en-GB" sz="1800" u="none" strike="noStrike">
                          <a:effectLst/>
                        </a:rPr>
                        <a:t>Potassium sulphate</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40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33.2</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7"/>
                  </a:ext>
                </a:extLst>
              </a:tr>
              <a:tr h="270305">
                <a:tc>
                  <a:txBody>
                    <a:bodyPr/>
                    <a:lstStyle/>
                    <a:p>
                      <a:pPr algn="l" fontAlgn="b"/>
                      <a:r>
                        <a:rPr lang="en-GB" sz="1800" u="none" strike="noStrike">
                          <a:effectLst/>
                        </a:rPr>
                        <a:t>Potassium chloride</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0</a:t>
                      </a:r>
                      <a:endParaRPr lang="en-GB" sz="1800" b="0" i="0" u="none" strike="noStrike" dirty="0">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48</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a:effectLst/>
                        </a:rPr>
                        <a:t>0.0</a:t>
                      </a:r>
                      <a:endParaRPr lang="en-GB" sz="1800" b="0" i="0" u="none" strike="noStrike">
                        <a:solidFill>
                          <a:srgbClr val="000000"/>
                        </a:solidFill>
                        <a:effectLst/>
                        <a:latin typeface="Calibri"/>
                      </a:endParaRPr>
                    </a:p>
                  </a:txBody>
                  <a:tcPr marL="7620" marR="7620" marT="7620" marB="0" anchor="b">
                    <a:noFill/>
                  </a:tcPr>
                </a:tc>
                <a:tc>
                  <a:txBody>
                    <a:bodyPr/>
                    <a:lstStyle/>
                    <a:p>
                      <a:pPr algn="l" fontAlgn="b"/>
                      <a:r>
                        <a:rPr lang="en-GB" sz="1800" u="none" strike="noStrike" dirty="0">
                          <a:effectLst/>
                        </a:rPr>
                        <a:t>39.8</a:t>
                      </a:r>
                      <a:endParaRPr lang="en-GB" sz="1800" b="0" i="0" u="none" strike="noStrike" dirty="0">
                        <a:solidFill>
                          <a:srgbClr val="000000"/>
                        </a:solidFill>
                        <a:effectLst/>
                        <a:latin typeface="Calibri"/>
                      </a:endParaRPr>
                    </a:p>
                  </a:txBody>
                  <a:tcPr marL="7620" marR="7620" marT="7620" marB="0" anchor="b">
                    <a:noFill/>
                  </a:tcPr>
                </a:tc>
                <a:extLst>
                  <a:ext uri="{0D108BD9-81ED-4DB2-BD59-A6C34878D82A}">
                    <a16:rowId xmlns:a16="http://schemas.microsoft.com/office/drawing/2014/main" val="10008"/>
                  </a:ext>
                </a:extLst>
              </a:tr>
              <a:tr h="179470">
                <a:tc>
                  <a:txBody>
                    <a:bodyPr/>
                    <a:lstStyle/>
                    <a:p>
                      <a:pPr algn="l" fontAlgn="b"/>
                      <a:r>
                        <a:rPr lang="en-GB" sz="1800" u="none" strike="noStrike">
                          <a:effectLst/>
                        </a:rPr>
                        <a:t>Ammonium phosphate</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11</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23</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10.1</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solidFill>
                      <a:schemeClr val="accent3">
                        <a:lumMod val="40000"/>
                        <a:lumOff val="60000"/>
                      </a:schemeClr>
                    </a:solidFill>
                  </a:tcPr>
                </a:tc>
                <a:extLst>
                  <a:ext uri="{0D108BD9-81ED-4DB2-BD59-A6C34878D82A}">
                    <a16:rowId xmlns:a16="http://schemas.microsoft.com/office/drawing/2014/main" val="10009"/>
                  </a:ext>
                </a:extLst>
              </a:tr>
              <a:tr h="216042">
                <a:tc>
                  <a:txBody>
                    <a:bodyPr/>
                    <a:lstStyle/>
                    <a:p>
                      <a:pPr algn="l" fontAlgn="b"/>
                      <a:r>
                        <a:rPr lang="en-GB" sz="1800" u="none" strike="noStrike">
                          <a:effectLst/>
                        </a:rPr>
                        <a:t>Diammonium phosphate (DAP)</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18</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20</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0</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a:effectLst/>
                        </a:rPr>
                        <a:t>8.7</a:t>
                      </a:r>
                      <a:endParaRPr lang="en-GB" sz="1800" b="0" i="0" u="none" strike="noStrike">
                        <a:solidFill>
                          <a:srgbClr val="000000"/>
                        </a:solidFill>
                        <a:effectLst/>
                        <a:latin typeface="Calibri"/>
                      </a:endParaRPr>
                    </a:p>
                  </a:txBody>
                  <a:tcPr marL="7620" marR="7620" marT="7620" marB="0" anchor="b">
                    <a:solidFill>
                      <a:schemeClr val="accent3">
                        <a:lumMod val="40000"/>
                        <a:lumOff val="60000"/>
                      </a:schemeClr>
                    </a:solidFill>
                  </a:tcPr>
                </a:tc>
                <a:tc>
                  <a:txBody>
                    <a:bodyPr/>
                    <a:lstStyle/>
                    <a:p>
                      <a:pPr algn="l" fontAlgn="b"/>
                      <a:r>
                        <a:rPr lang="en-GB" sz="1800" u="none" strike="noStrike" dirty="0">
                          <a:effectLst/>
                        </a:rPr>
                        <a:t>0.0</a:t>
                      </a:r>
                      <a:endParaRPr lang="en-GB" sz="1800" b="0" i="0" u="none" strike="noStrike" dirty="0">
                        <a:solidFill>
                          <a:srgbClr val="000000"/>
                        </a:solidFill>
                        <a:effectLst/>
                        <a:latin typeface="Calibri"/>
                      </a:endParaRPr>
                    </a:p>
                  </a:txBody>
                  <a:tcPr marL="7620" marR="7620" marT="7620" marB="0" anchor="b">
                    <a:solidFill>
                      <a:schemeClr val="accent3">
                        <a:lumMod val="40000"/>
                        <a:lumOff val="60000"/>
                      </a:schemeClr>
                    </a:solidFill>
                  </a:tcPr>
                </a:tc>
                <a:extLst>
                  <a:ext uri="{0D108BD9-81ED-4DB2-BD59-A6C34878D82A}">
                    <a16:rowId xmlns:a16="http://schemas.microsoft.com/office/drawing/2014/main" val="10010"/>
                  </a:ext>
                </a:extLst>
              </a:tr>
              <a:tr h="270305">
                <a:tc>
                  <a:txBody>
                    <a:bodyPr/>
                    <a:lstStyle/>
                    <a:p>
                      <a:pPr algn="l" fontAlgn="b"/>
                      <a:r>
                        <a:rPr lang="en-GB" sz="1800" u="none" strike="noStrike">
                          <a:effectLst/>
                        </a:rPr>
                        <a:t>Sampurna</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19</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8</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16</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3.5</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dirty="0">
                          <a:effectLst/>
                        </a:rPr>
                        <a:t>13.3</a:t>
                      </a:r>
                      <a:endParaRPr lang="en-GB" sz="1800" b="0" i="0" u="none" strike="noStrike" dirty="0">
                        <a:solidFill>
                          <a:srgbClr val="000000"/>
                        </a:solidFill>
                        <a:effectLst/>
                        <a:latin typeface="Calibri"/>
                      </a:endParaRPr>
                    </a:p>
                  </a:txBody>
                  <a:tcPr marL="7620" marR="7620" marT="7620" marB="0" anchor="b">
                    <a:solidFill>
                      <a:schemeClr val="accent3">
                        <a:lumMod val="60000"/>
                        <a:lumOff val="40000"/>
                      </a:schemeClr>
                    </a:solidFill>
                  </a:tcPr>
                </a:tc>
                <a:extLst>
                  <a:ext uri="{0D108BD9-81ED-4DB2-BD59-A6C34878D82A}">
                    <a16:rowId xmlns:a16="http://schemas.microsoft.com/office/drawing/2014/main" val="10011"/>
                  </a:ext>
                </a:extLst>
              </a:tr>
              <a:tr h="270305">
                <a:tc>
                  <a:txBody>
                    <a:bodyPr/>
                    <a:lstStyle/>
                    <a:p>
                      <a:pPr algn="l" fontAlgn="b"/>
                      <a:r>
                        <a:rPr lang="en-GB" sz="1800" u="none" strike="noStrike">
                          <a:effectLst/>
                        </a:rPr>
                        <a:t>Vijay complex</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17</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7</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14</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a:effectLst/>
                        </a:rPr>
                        <a:t>3.1</a:t>
                      </a:r>
                      <a:endParaRPr lang="en-GB" sz="1800" b="0" i="0" u="none" strike="noStrike">
                        <a:solidFill>
                          <a:srgbClr val="000000"/>
                        </a:solidFill>
                        <a:effectLst/>
                        <a:latin typeface="Calibri"/>
                      </a:endParaRPr>
                    </a:p>
                  </a:txBody>
                  <a:tcPr marL="7620" marR="7620" marT="7620" marB="0" anchor="b">
                    <a:solidFill>
                      <a:schemeClr val="accent3">
                        <a:lumMod val="60000"/>
                        <a:lumOff val="40000"/>
                      </a:schemeClr>
                    </a:solidFill>
                  </a:tcPr>
                </a:tc>
                <a:tc>
                  <a:txBody>
                    <a:bodyPr/>
                    <a:lstStyle/>
                    <a:p>
                      <a:pPr algn="l" fontAlgn="b"/>
                      <a:r>
                        <a:rPr lang="en-GB" sz="1800" u="none" strike="noStrike" dirty="0">
                          <a:effectLst/>
                        </a:rPr>
                        <a:t>11.6</a:t>
                      </a:r>
                      <a:endParaRPr lang="en-GB" sz="1800" b="0" i="0" u="none" strike="noStrike" dirty="0">
                        <a:solidFill>
                          <a:srgbClr val="000000"/>
                        </a:solidFill>
                        <a:effectLst/>
                        <a:latin typeface="Calibri"/>
                      </a:endParaRPr>
                    </a:p>
                  </a:txBody>
                  <a:tcPr marL="7620" marR="7620" marT="7620" marB="0" anchor="b">
                    <a:solidFill>
                      <a:schemeClr val="accent3">
                        <a:lumMod val="60000"/>
                        <a:lumOff val="40000"/>
                      </a:schemeClr>
                    </a:solidFill>
                  </a:tcPr>
                </a:tc>
                <a:extLst>
                  <a:ext uri="{0D108BD9-81ED-4DB2-BD59-A6C34878D82A}">
                    <a16:rowId xmlns:a16="http://schemas.microsoft.com/office/drawing/2014/main" val="10012"/>
                  </a:ext>
                </a:extLst>
              </a:tr>
              <a:tr h="270305">
                <a:tc>
                  <a:txBody>
                    <a:bodyPr/>
                    <a:lstStyle/>
                    <a:p>
                      <a:pPr algn="l" fontAlgn="b"/>
                      <a:r>
                        <a:rPr lang="en-GB" sz="1800" u="none" strike="noStrike">
                          <a:effectLst/>
                        </a:rPr>
                        <a:t>IFFCO Grade I</a:t>
                      </a:r>
                      <a:endParaRPr lang="en-GB" sz="1800" b="0" i="0" u="none" strike="noStrike">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l" fontAlgn="b"/>
                      <a:r>
                        <a:rPr lang="en-GB" sz="1800" u="none" strike="noStrike" dirty="0">
                          <a:effectLst/>
                        </a:rPr>
                        <a:t>12</a:t>
                      </a:r>
                      <a:endParaRPr lang="en-GB" sz="18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l" fontAlgn="b"/>
                      <a:r>
                        <a:rPr lang="en-GB" sz="1800" u="none" strike="noStrike">
                          <a:effectLst/>
                        </a:rPr>
                        <a:t>11</a:t>
                      </a:r>
                      <a:endParaRPr lang="en-GB" sz="1800" b="0" i="0" u="none" strike="noStrike">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l" fontAlgn="b"/>
                      <a:r>
                        <a:rPr lang="en-GB" sz="1800" u="none" strike="noStrike">
                          <a:effectLst/>
                        </a:rPr>
                        <a:t>22</a:t>
                      </a:r>
                      <a:endParaRPr lang="en-GB" sz="1800" b="0" i="0" u="none" strike="noStrike">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l" fontAlgn="b"/>
                      <a:r>
                        <a:rPr lang="en-GB" sz="1800" u="none" strike="noStrike">
                          <a:effectLst/>
                        </a:rPr>
                        <a:t>4.8</a:t>
                      </a:r>
                      <a:endParaRPr lang="en-GB" sz="1800" b="0" i="0" u="none" strike="noStrike">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tc>
                  <a:txBody>
                    <a:bodyPr/>
                    <a:lstStyle/>
                    <a:p>
                      <a:pPr algn="l" fontAlgn="b"/>
                      <a:r>
                        <a:rPr lang="en-GB" sz="1800" u="none" strike="noStrike" dirty="0">
                          <a:effectLst/>
                        </a:rPr>
                        <a:t>18.3</a:t>
                      </a:r>
                      <a:endParaRPr lang="en-GB" sz="1800" b="0" i="0" u="none" strike="noStrike" dirty="0">
                        <a:solidFill>
                          <a:srgbClr val="000000"/>
                        </a:solidFill>
                        <a:effectLst/>
                        <a:latin typeface="Calibri"/>
                      </a:endParaRPr>
                    </a:p>
                  </a:txBody>
                  <a:tcPr marL="7620" marR="7620" marT="7620" marB="0" anchor="b">
                    <a:lnB w="12700" cap="flat" cmpd="sng" algn="ctr">
                      <a:solidFill>
                        <a:schemeClr val="tx1"/>
                      </a:solidFill>
                      <a:prstDash val="solid"/>
                      <a:round/>
                      <a:headEnd type="none" w="med" len="med"/>
                      <a:tailEnd type="none" w="med" len="med"/>
                    </a:lnB>
                    <a:solidFill>
                      <a:schemeClr val="accent3">
                        <a:lumMod val="60000"/>
                        <a:lumOff val="40000"/>
                      </a:schemeClr>
                    </a:solidFill>
                  </a:tcPr>
                </a:tc>
                <a:extLst>
                  <a:ext uri="{0D108BD9-81ED-4DB2-BD59-A6C34878D82A}">
                    <a16:rowId xmlns:a16="http://schemas.microsoft.com/office/drawing/2014/main" val="10013"/>
                  </a:ext>
                </a:extLst>
              </a:tr>
            </a:tbl>
          </a:graphicData>
        </a:graphic>
      </p:graphicFrame>
      <p:sp>
        <p:nvSpPr>
          <p:cNvPr id="6" name="TextBox 5"/>
          <p:cNvSpPr txBox="1"/>
          <p:nvPr/>
        </p:nvSpPr>
        <p:spPr>
          <a:xfrm>
            <a:off x="430248" y="404664"/>
            <a:ext cx="8474064" cy="830997"/>
          </a:xfrm>
          <a:prstGeom prst="rect">
            <a:avLst/>
          </a:prstGeom>
          <a:noFill/>
        </p:spPr>
        <p:txBody>
          <a:bodyPr wrap="square" rtlCol="0">
            <a:spAutoFit/>
          </a:bodyPr>
          <a:lstStyle/>
          <a:p>
            <a:r>
              <a:rPr lang="en-GB" sz="2400" dirty="0"/>
              <a:t>If you want to calculate nutrient use efficiency, first convert fertilizers in oxide form into elemental form</a:t>
            </a:r>
          </a:p>
        </p:txBody>
      </p:sp>
    </p:spTree>
    <p:extLst>
      <p:ext uri="{BB962C8B-B14F-4D97-AF65-F5344CB8AC3E}">
        <p14:creationId xmlns:p14="http://schemas.microsoft.com/office/powerpoint/2010/main" val="3323414392"/>
      </p:ext>
    </p:extLst>
  </p:cSld>
  <p:clrMapOvr>
    <a:masterClrMapping/>
  </p:clrMapOvr>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1" name="Group 20">
            <a:extLst>
              <a:ext uri="{FF2B5EF4-FFF2-40B4-BE49-F238E27FC236}">
                <a16:creationId xmlns:a16="http://schemas.microsoft.com/office/drawing/2014/main" id="{2065CBB5-FC98-9B0D-429F-A32DD68F8866}"/>
              </a:ext>
            </a:extLst>
          </p:cNvPr>
          <p:cNvGrpSpPr/>
          <p:nvPr/>
        </p:nvGrpSpPr>
        <p:grpSpPr>
          <a:xfrm>
            <a:off x="464751" y="260648"/>
            <a:ext cx="8455899" cy="6609398"/>
            <a:chOff x="464751" y="260648"/>
            <a:chExt cx="8455899" cy="6609398"/>
          </a:xfrm>
        </p:grpSpPr>
        <p:sp>
          <p:nvSpPr>
            <p:cNvPr id="4" name="TextBox 3">
              <a:extLst>
                <a:ext uri="{FF2B5EF4-FFF2-40B4-BE49-F238E27FC236}">
                  <a16:creationId xmlns:a16="http://schemas.microsoft.com/office/drawing/2014/main" id="{8E4B3CA5-6CA6-5161-414C-EA2B6976E109}"/>
                </a:ext>
              </a:extLst>
            </p:cNvPr>
            <p:cNvSpPr txBox="1"/>
            <p:nvPr/>
          </p:nvSpPr>
          <p:spPr>
            <a:xfrm>
              <a:off x="564930" y="260648"/>
              <a:ext cx="8255542" cy="461665"/>
            </a:xfrm>
            <a:prstGeom prst="rect">
              <a:avLst/>
            </a:prstGeom>
            <a:noFill/>
          </p:spPr>
          <p:txBody>
            <a:bodyPr wrap="square" rtlCol="0">
              <a:spAutoFit/>
            </a:bodyPr>
            <a:lstStyle/>
            <a:p>
              <a:r>
                <a:rPr lang="en-GB" sz="2400" dirty="0"/>
                <a:t>Response ratio, rain use efficiency and AEN as effect sizes</a:t>
              </a:r>
            </a:p>
          </p:txBody>
        </p:sp>
        <p:pic>
          <p:nvPicPr>
            <p:cNvPr id="16" name="Picture 15">
              <a:extLst>
                <a:ext uri="{FF2B5EF4-FFF2-40B4-BE49-F238E27FC236}">
                  <a16:creationId xmlns:a16="http://schemas.microsoft.com/office/drawing/2014/main" id="{0CF514DE-DD4D-058D-D92F-C0215ABB9405}"/>
                </a:ext>
              </a:extLst>
            </p:cNvPr>
            <p:cNvPicPr>
              <a:picLocks noChangeAspect="1"/>
            </p:cNvPicPr>
            <p:nvPr/>
          </p:nvPicPr>
          <p:blipFill>
            <a:blip r:embed="rId2"/>
            <a:stretch>
              <a:fillRect/>
            </a:stretch>
          </p:blipFill>
          <p:spPr>
            <a:xfrm>
              <a:off x="464751" y="870538"/>
              <a:ext cx="8455899" cy="5999508"/>
            </a:xfrm>
            <a:prstGeom prst="rect">
              <a:avLst/>
            </a:prstGeom>
          </p:spPr>
        </p:pic>
        <p:cxnSp>
          <p:nvCxnSpPr>
            <p:cNvPr id="5" name="Straight Arrow Connector 4">
              <a:extLst>
                <a:ext uri="{FF2B5EF4-FFF2-40B4-BE49-F238E27FC236}">
                  <a16:creationId xmlns:a16="http://schemas.microsoft.com/office/drawing/2014/main" id="{AF4EB214-1D18-19CF-3101-C3CF170B7C8F}"/>
                </a:ext>
              </a:extLst>
            </p:cNvPr>
            <p:cNvCxnSpPr>
              <a:cxnSpLocks/>
            </p:cNvCxnSpPr>
            <p:nvPr/>
          </p:nvCxnSpPr>
          <p:spPr>
            <a:xfrm>
              <a:off x="2483768" y="620688"/>
              <a:ext cx="4912434" cy="172819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6" name="Straight Arrow Connector 5">
              <a:extLst>
                <a:ext uri="{FF2B5EF4-FFF2-40B4-BE49-F238E27FC236}">
                  <a16:creationId xmlns:a16="http://schemas.microsoft.com/office/drawing/2014/main" id="{E7ACCCD9-C292-26A5-90E4-577B0EF2674A}"/>
                </a:ext>
              </a:extLst>
            </p:cNvPr>
            <p:cNvCxnSpPr>
              <a:cxnSpLocks/>
            </p:cNvCxnSpPr>
            <p:nvPr/>
          </p:nvCxnSpPr>
          <p:spPr>
            <a:xfrm>
              <a:off x="4860032" y="620688"/>
              <a:ext cx="3070966" cy="172819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cxnSp>
          <p:nvCxnSpPr>
            <p:cNvPr id="17" name="Straight Arrow Connector 16">
              <a:extLst>
                <a:ext uri="{FF2B5EF4-FFF2-40B4-BE49-F238E27FC236}">
                  <a16:creationId xmlns:a16="http://schemas.microsoft.com/office/drawing/2014/main" id="{4029E82A-2811-4AA4-BB67-09B60115B1E6}"/>
                </a:ext>
              </a:extLst>
            </p:cNvPr>
            <p:cNvCxnSpPr>
              <a:cxnSpLocks/>
            </p:cNvCxnSpPr>
            <p:nvPr/>
          </p:nvCxnSpPr>
          <p:spPr>
            <a:xfrm>
              <a:off x="6331972" y="620688"/>
              <a:ext cx="2128460" cy="1728192"/>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33615332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07AEB818-A975-F8EB-540D-54DC0C415828}"/>
              </a:ext>
            </a:extLst>
          </p:cNvPr>
          <p:cNvPicPr>
            <a:picLocks noChangeAspect="1"/>
          </p:cNvPicPr>
          <p:nvPr/>
        </p:nvPicPr>
        <p:blipFill>
          <a:blip r:embed="rId2"/>
          <a:stretch>
            <a:fillRect/>
          </a:stretch>
        </p:blipFill>
        <p:spPr>
          <a:xfrm>
            <a:off x="235021" y="914400"/>
            <a:ext cx="8673957" cy="5943600"/>
          </a:xfrm>
          <a:prstGeom prst="rect">
            <a:avLst/>
          </a:prstGeom>
        </p:spPr>
      </p:pic>
    </p:spTree>
    <p:extLst>
      <p:ext uri="{BB962C8B-B14F-4D97-AF65-F5344CB8AC3E}">
        <p14:creationId xmlns:p14="http://schemas.microsoft.com/office/powerpoint/2010/main" val="442321134"/>
      </p:ext>
    </p:extLst>
  </p:cSld>
  <p:clrMapOvr>
    <a:masterClrMapping/>
  </p:clrMapOvr>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323528" y="404664"/>
            <a:ext cx="8406934" cy="473976"/>
          </a:xfrm>
          <a:prstGeom prst="rect">
            <a:avLst/>
          </a:prstGeom>
          <a:noFill/>
        </p:spPr>
        <p:txBody>
          <a:bodyPr wrap="square" rtlCol="0">
            <a:spAutoFit/>
          </a:bodyPr>
          <a:lstStyle/>
          <a:p>
            <a:pPr marL="0" lvl="2">
              <a:lnSpc>
                <a:spcPct val="107000"/>
              </a:lnSpc>
              <a:spcAft>
                <a:spcPts val="800"/>
              </a:spcAft>
              <a:tabLst>
                <a:tab pos="1371600" algn="l"/>
              </a:tabLst>
            </a:pPr>
            <a:r>
              <a:rPr lang="en-US" sz="2400" b="1" kern="100" dirty="0">
                <a:latin typeface="Arial" panose="020B0604020202020204" pitchFamily="34" charset="0"/>
                <a:ea typeface="Aptos" panose="020B0004020202020204" pitchFamily="34" charset="0"/>
                <a:cs typeface="Arial" panose="020B0604020202020204" pitchFamily="34" charset="0"/>
              </a:rPr>
              <a:t>E</a:t>
            </a:r>
            <a:r>
              <a:rPr lang="en-US" sz="2400" b="1" kern="100" dirty="0">
                <a:effectLst/>
                <a:latin typeface="Arial" panose="020B0604020202020204" pitchFamily="34" charset="0"/>
                <a:ea typeface="Aptos" panose="020B0004020202020204" pitchFamily="34" charset="0"/>
                <a:cs typeface="Arial" panose="020B0604020202020204" pitchFamily="34" charset="0"/>
              </a:rPr>
              <a:t>xploring and cleaning data</a:t>
            </a:r>
            <a:endParaRPr lang="en-GB" sz="24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9C1A9E1B-44B7-753B-224D-6EB0FA676806}"/>
              </a:ext>
            </a:extLst>
          </p:cNvPr>
          <p:cNvSpPr txBox="1"/>
          <p:nvPr/>
        </p:nvSpPr>
        <p:spPr>
          <a:xfrm>
            <a:off x="368533" y="845845"/>
            <a:ext cx="8316924" cy="5615704"/>
          </a:xfrm>
          <a:prstGeom prst="rect">
            <a:avLst/>
          </a:prstGeom>
          <a:noFill/>
        </p:spPr>
        <p:txBody>
          <a:bodyPr wrap="square" rtlCol="0">
            <a:spAutoFit/>
          </a:bodyPr>
          <a:lstStyle/>
          <a:p>
            <a:pPr marL="720725" indent="-720725">
              <a:lnSpc>
                <a:spcPct val="150000"/>
              </a:lnSpc>
            </a:pPr>
            <a:r>
              <a:rPr lang="en-GB" sz="2200" dirty="0">
                <a:latin typeface="Arial" panose="020B0604020202020204" pitchFamily="34" charset="0"/>
                <a:cs typeface="Arial" panose="020B0604020202020204" pitchFamily="34" charset="0"/>
              </a:rPr>
              <a:t>Step 1. Sort columns of effect sizes (e.g., RR, RUE, AEN, AEP) and look for the extreme values (lowest and highest). </a:t>
            </a:r>
          </a:p>
          <a:p>
            <a:pPr marL="720725" indent="-720725">
              <a:lnSpc>
                <a:spcPct val="150000"/>
              </a:lnSpc>
            </a:pPr>
            <a:r>
              <a:rPr lang="en-GB" sz="2200" dirty="0">
                <a:latin typeface="Arial" panose="020B0604020202020204" pitchFamily="34" charset="0"/>
                <a:cs typeface="Arial" panose="020B0604020202020204" pitchFamily="34" charset="0"/>
              </a:rPr>
              <a:t>Step 2. If the values look implausible, they could have resulted from wrong entries of the original variable (e.g., grain yield, in-season rainfall or N and P rate). Cross-check and verify. </a:t>
            </a:r>
            <a:r>
              <a:rPr lang="en-GB" sz="2200" dirty="0">
                <a:solidFill>
                  <a:srgbClr val="0000FF"/>
                </a:solidFill>
                <a:latin typeface="Arial" panose="020B0604020202020204" pitchFamily="34" charset="0"/>
                <a:cs typeface="Arial" panose="020B0604020202020204" pitchFamily="34" charset="0"/>
              </a:rPr>
              <a:t>Plausible values are RR ≈ 0-4: RUE ≈ 0-6 kg ha</a:t>
            </a:r>
            <a:r>
              <a:rPr lang="en-GB" sz="2200" baseline="30000" dirty="0">
                <a:solidFill>
                  <a:srgbClr val="0000FF"/>
                </a:solidFill>
                <a:latin typeface="Arial" panose="020B0604020202020204" pitchFamily="34" charset="0"/>
                <a:cs typeface="Arial" panose="020B0604020202020204" pitchFamily="34" charset="0"/>
              </a:rPr>
              <a:t>-1</a:t>
            </a:r>
            <a:r>
              <a:rPr lang="en-GB" sz="2200" dirty="0">
                <a:solidFill>
                  <a:srgbClr val="0000FF"/>
                </a:solidFill>
                <a:latin typeface="Arial" panose="020B0604020202020204" pitchFamily="34" charset="0"/>
                <a:cs typeface="Arial" panose="020B0604020202020204" pitchFamily="34" charset="0"/>
              </a:rPr>
              <a:t> mm</a:t>
            </a:r>
            <a:r>
              <a:rPr lang="en-GB" sz="2200" baseline="30000" dirty="0">
                <a:solidFill>
                  <a:srgbClr val="0000FF"/>
                </a:solidFill>
                <a:latin typeface="Arial" panose="020B0604020202020204" pitchFamily="34" charset="0"/>
                <a:cs typeface="Arial" panose="020B0604020202020204" pitchFamily="34" charset="0"/>
              </a:rPr>
              <a:t>-1</a:t>
            </a:r>
            <a:r>
              <a:rPr lang="en-GB" sz="2200" dirty="0">
                <a:solidFill>
                  <a:srgbClr val="0000FF"/>
                </a:solidFill>
                <a:latin typeface="Arial" panose="020B0604020202020204" pitchFamily="34" charset="0"/>
                <a:cs typeface="Arial" panose="020B0604020202020204" pitchFamily="34" charset="0"/>
              </a:rPr>
              <a:t>; AEN ≈ 0-70; AEP ≈ 0-200 kg increase kg</a:t>
            </a:r>
            <a:r>
              <a:rPr lang="en-GB" sz="2200" baseline="30000" dirty="0">
                <a:solidFill>
                  <a:srgbClr val="0000FF"/>
                </a:solidFill>
                <a:latin typeface="Arial" panose="020B0604020202020204" pitchFamily="34" charset="0"/>
                <a:cs typeface="Arial" panose="020B0604020202020204" pitchFamily="34" charset="0"/>
              </a:rPr>
              <a:t>-1</a:t>
            </a:r>
            <a:r>
              <a:rPr lang="en-GB" sz="2200" dirty="0">
                <a:solidFill>
                  <a:srgbClr val="0000FF"/>
                </a:solidFill>
                <a:latin typeface="Arial" panose="020B0604020202020204" pitchFamily="34" charset="0"/>
                <a:cs typeface="Arial" panose="020B0604020202020204" pitchFamily="34" charset="0"/>
              </a:rPr>
              <a:t> </a:t>
            </a:r>
          </a:p>
          <a:p>
            <a:pPr marL="720725" indent="-720725">
              <a:lnSpc>
                <a:spcPct val="150000"/>
              </a:lnSpc>
            </a:pPr>
            <a:r>
              <a:rPr lang="en-GB" sz="2200" dirty="0">
                <a:latin typeface="Arial" panose="020B0604020202020204" pitchFamily="34" charset="0"/>
                <a:cs typeface="Arial" panose="020B0604020202020204" pitchFamily="34" charset="0"/>
              </a:rPr>
              <a:t>Step 3. You can also create a scatter plot of the effect sizes on the original values, e.g., RR against control yield or treatment yield</a:t>
            </a:r>
          </a:p>
          <a:p>
            <a:pPr marL="720725" indent="-720725">
              <a:lnSpc>
                <a:spcPct val="150000"/>
              </a:lnSpc>
            </a:pPr>
            <a:r>
              <a:rPr lang="en-GB" sz="2200" dirty="0">
                <a:latin typeface="Arial" panose="020B0604020202020204" pitchFamily="34" charset="0"/>
                <a:cs typeface="Arial" panose="020B0604020202020204" pitchFamily="34" charset="0"/>
              </a:rPr>
              <a:t>Step 4. Conduct an outlier test</a:t>
            </a:r>
          </a:p>
        </p:txBody>
      </p:sp>
    </p:spTree>
    <p:extLst>
      <p:ext uri="{BB962C8B-B14F-4D97-AF65-F5344CB8AC3E}">
        <p14:creationId xmlns:p14="http://schemas.microsoft.com/office/powerpoint/2010/main" val="802774322"/>
      </p:ext>
    </p:extLst>
  </p:cSld>
  <p:clrMapOvr>
    <a:masterClrMapping/>
  </p:clrMapOvr>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 name="Chart 1">
            <a:extLst>
              <a:ext uri="{FF2B5EF4-FFF2-40B4-BE49-F238E27FC236}">
                <a16:creationId xmlns:a16="http://schemas.microsoft.com/office/drawing/2014/main" id="{12319AEE-4A26-7E14-6A7F-9A78215BA39B}"/>
              </a:ext>
            </a:extLst>
          </p:cNvPr>
          <p:cNvGraphicFramePr>
            <a:graphicFrameLocks/>
          </p:cNvGraphicFramePr>
          <p:nvPr/>
        </p:nvGraphicFramePr>
        <p:xfrm>
          <a:off x="1187624" y="1615354"/>
          <a:ext cx="3384376" cy="3823320"/>
        </p:xfrm>
        <a:graphic>
          <a:graphicData uri="http://schemas.openxmlformats.org/drawingml/2006/chart">
            <c:chart xmlns:c="http://schemas.openxmlformats.org/drawingml/2006/chart" xmlns:r="http://schemas.openxmlformats.org/officeDocument/2006/relationships" r:id="rId2"/>
          </a:graphicData>
        </a:graphic>
      </p:graphicFrame>
      <p:graphicFrame>
        <p:nvGraphicFramePr>
          <p:cNvPr id="3" name="Chart 2">
            <a:extLst>
              <a:ext uri="{FF2B5EF4-FFF2-40B4-BE49-F238E27FC236}">
                <a16:creationId xmlns:a16="http://schemas.microsoft.com/office/drawing/2014/main" id="{2E80EC78-BD9F-4A29-9EAD-26F428071960}"/>
              </a:ext>
            </a:extLst>
          </p:cNvPr>
          <p:cNvGraphicFramePr>
            <a:graphicFrameLocks/>
          </p:cNvGraphicFramePr>
          <p:nvPr/>
        </p:nvGraphicFramePr>
        <p:xfrm>
          <a:off x="4716016" y="1628800"/>
          <a:ext cx="3384376" cy="3823320"/>
        </p:xfrm>
        <a:graphic>
          <a:graphicData uri="http://schemas.openxmlformats.org/drawingml/2006/chart">
            <c:chart xmlns:c="http://schemas.openxmlformats.org/drawingml/2006/chart" xmlns:r="http://schemas.openxmlformats.org/officeDocument/2006/relationships" r:id="rId3"/>
          </a:graphicData>
        </a:graphic>
      </p:graphicFrame>
      <p:sp>
        <p:nvSpPr>
          <p:cNvPr id="4" name="TextBox 3">
            <a:extLst>
              <a:ext uri="{FF2B5EF4-FFF2-40B4-BE49-F238E27FC236}">
                <a16:creationId xmlns:a16="http://schemas.microsoft.com/office/drawing/2014/main" id="{51D0A8D4-A72D-6FEF-E0B4-4167947D15A6}"/>
              </a:ext>
            </a:extLst>
          </p:cNvPr>
          <p:cNvSpPr txBox="1"/>
          <p:nvPr/>
        </p:nvSpPr>
        <p:spPr>
          <a:xfrm>
            <a:off x="1547664" y="188640"/>
            <a:ext cx="7272808" cy="523220"/>
          </a:xfrm>
          <a:prstGeom prst="rect">
            <a:avLst/>
          </a:prstGeom>
          <a:noFill/>
        </p:spPr>
        <p:txBody>
          <a:bodyPr wrap="square" rtlCol="0">
            <a:spAutoFit/>
          </a:bodyPr>
          <a:lstStyle/>
          <a:p>
            <a:r>
              <a:rPr lang="en-GB" dirty="0"/>
              <a:t>Scatter plots can reveal implausible values</a:t>
            </a:r>
          </a:p>
        </p:txBody>
      </p:sp>
    </p:spTree>
    <p:extLst>
      <p:ext uri="{BB962C8B-B14F-4D97-AF65-F5344CB8AC3E}">
        <p14:creationId xmlns:p14="http://schemas.microsoft.com/office/powerpoint/2010/main" val="3231426313"/>
      </p:ext>
    </p:extLst>
  </p:cSld>
  <p:clrMapOvr>
    <a:masterClrMapping/>
  </p:clrMapOvr>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40CB3B9F-38EC-978F-4EC8-D4248AB1E6BB}"/>
              </a:ext>
            </a:extLst>
          </p:cNvPr>
          <p:cNvGrpSpPr/>
          <p:nvPr/>
        </p:nvGrpSpPr>
        <p:grpSpPr>
          <a:xfrm>
            <a:off x="329159" y="476672"/>
            <a:ext cx="8485682" cy="5920101"/>
            <a:chOff x="329159" y="476672"/>
            <a:chExt cx="8485682" cy="5920101"/>
          </a:xfrm>
        </p:grpSpPr>
        <p:pic>
          <p:nvPicPr>
            <p:cNvPr id="3" name="Picture 2">
              <a:extLst>
                <a:ext uri="{FF2B5EF4-FFF2-40B4-BE49-F238E27FC236}">
                  <a16:creationId xmlns:a16="http://schemas.microsoft.com/office/drawing/2014/main" id="{2CD07AF8-0F8C-035D-AFCD-0A3A65FF3F61}"/>
                </a:ext>
              </a:extLst>
            </p:cNvPr>
            <p:cNvPicPr>
              <a:picLocks noChangeAspect="1"/>
            </p:cNvPicPr>
            <p:nvPr/>
          </p:nvPicPr>
          <p:blipFill>
            <a:blip r:embed="rId2"/>
            <a:stretch>
              <a:fillRect/>
            </a:stretch>
          </p:blipFill>
          <p:spPr>
            <a:xfrm>
              <a:off x="329159" y="1556792"/>
              <a:ext cx="8485682" cy="4839981"/>
            </a:xfrm>
            <a:prstGeom prst="rect">
              <a:avLst/>
            </a:prstGeom>
          </p:spPr>
        </p:pic>
        <p:sp>
          <p:nvSpPr>
            <p:cNvPr id="4" name="TextBox 3">
              <a:extLst>
                <a:ext uri="{FF2B5EF4-FFF2-40B4-BE49-F238E27FC236}">
                  <a16:creationId xmlns:a16="http://schemas.microsoft.com/office/drawing/2014/main" id="{69C1AB70-06FA-CDE4-B779-63F3C206EE11}"/>
                </a:ext>
              </a:extLst>
            </p:cNvPr>
            <p:cNvSpPr txBox="1"/>
            <p:nvPr/>
          </p:nvSpPr>
          <p:spPr>
            <a:xfrm>
              <a:off x="683568" y="476672"/>
              <a:ext cx="7992888" cy="830997"/>
            </a:xfrm>
            <a:prstGeom prst="rect">
              <a:avLst/>
            </a:prstGeom>
            <a:noFill/>
          </p:spPr>
          <p:txBody>
            <a:bodyPr wrap="square" rtlCol="0">
              <a:spAutoFit/>
            </a:bodyPr>
            <a:lstStyle/>
            <a:p>
              <a:r>
                <a:rPr lang="en-GB" sz="2400" dirty="0"/>
                <a:t>Note how the wrong entry of treatment yield (in red colour in the first row) has changed the RR, RUE, AEN and AEP</a:t>
              </a:r>
            </a:p>
          </p:txBody>
        </p:sp>
        <p:cxnSp>
          <p:nvCxnSpPr>
            <p:cNvPr id="5" name="Straight Arrow Connector 4">
              <a:extLst>
                <a:ext uri="{FF2B5EF4-FFF2-40B4-BE49-F238E27FC236}">
                  <a16:creationId xmlns:a16="http://schemas.microsoft.com/office/drawing/2014/main" id="{516CD3C2-F5B5-9496-0129-8B70C0323188}"/>
                </a:ext>
              </a:extLst>
            </p:cNvPr>
            <p:cNvCxnSpPr>
              <a:cxnSpLocks/>
            </p:cNvCxnSpPr>
            <p:nvPr/>
          </p:nvCxnSpPr>
          <p:spPr>
            <a:xfrm>
              <a:off x="2195736" y="1196752"/>
              <a:ext cx="4608512" cy="2160240"/>
            </a:xfrm>
            <a:prstGeom prst="straightConnector1">
              <a:avLst/>
            </a:prstGeom>
            <a:ln w="50800">
              <a:solidFill>
                <a:srgbClr val="FF0000"/>
              </a:solidFill>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1716651684"/>
      </p:ext>
    </p:extLst>
  </p:cSld>
  <p:clrMapOvr>
    <a:masterClrMapping/>
  </p:clrMapOvr>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a:extLst>
              <a:ext uri="{FF2B5EF4-FFF2-40B4-BE49-F238E27FC236}">
                <a16:creationId xmlns:a16="http://schemas.microsoft.com/office/drawing/2014/main" id="{BEB808C6-C22C-E892-13E2-F24648C4F0FB}"/>
              </a:ext>
            </a:extLst>
          </p:cNvPr>
          <p:cNvSpPr txBox="1"/>
          <p:nvPr/>
        </p:nvSpPr>
        <p:spPr>
          <a:xfrm>
            <a:off x="449542" y="476672"/>
            <a:ext cx="8244916" cy="537583"/>
          </a:xfrm>
          <a:prstGeom prst="rect">
            <a:avLst/>
          </a:prstGeom>
          <a:noFill/>
        </p:spPr>
        <p:txBody>
          <a:bodyPr wrap="square" rtlCol="0">
            <a:spAutoFit/>
          </a:bodyPr>
          <a:lstStyle/>
          <a:p>
            <a:pPr marL="538163" lvl="2" indent="-538163">
              <a:lnSpc>
                <a:spcPct val="107000"/>
              </a:lnSpc>
              <a:spcAft>
                <a:spcPts val="800"/>
              </a:spcAft>
              <a:tabLst>
                <a:tab pos="1371600" algn="l"/>
              </a:tabLst>
            </a:pPr>
            <a:r>
              <a:rPr lang="en-US" sz="2800" b="1" kern="100" dirty="0">
                <a:latin typeface="Arial" panose="020B0604020202020204" pitchFamily="34" charset="0"/>
                <a:ea typeface="Aptos" panose="020B0004020202020204" pitchFamily="34" charset="0"/>
                <a:cs typeface="Arial" panose="020B0604020202020204" pitchFamily="34" charset="0"/>
              </a:rPr>
              <a:t>F</a:t>
            </a:r>
            <a:r>
              <a:rPr lang="en-US" sz="2800" b="1" kern="100" dirty="0">
                <a:effectLst/>
                <a:latin typeface="Arial" panose="020B0604020202020204" pitchFamily="34" charset="0"/>
                <a:ea typeface="Aptos" panose="020B0004020202020204" pitchFamily="34" charset="0"/>
                <a:cs typeface="Arial" panose="020B0604020202020204" pitchFamily="34" charset="0"/>
              </a:rPr>
              <a:t>ormatting data in readiness for analysis</a:t>
            </a:r>
            <a:endParaRPr lang="en-GB" sz="2800" b="1" dirty="0">
              <a:latin typeface="Arial" panose="020B0604020202020204" pitchFamily="34" charset="0"/>
              <a:cs typeface="Arial" panose="020B0604020202020204" pitchFamily="34" charset="0"/>
            </a:endParaRPr>
          </a:p>
        </p:txBody>
      </p:sp>
      <p:sp>
        <p:nvSpPr>
          <p:cNvPr id="2" name="TextBox 1">
            <a:extLst>
              <a:ext uri="{FF2B5EF4-FFF2-40B4-BE49-F238E27FC236}">
                <a16:creationId xmlns:a16="http://schemas.microsoft.com/office/drawing/2014/main" id="{E38757C7-6D4C-63F8-AA93-992D5C7BA3C3}"/>
              </a:ext>
            </a:extLst>
          </p:cNvPr>
          <p:cNvSpPr txBox="1"/>
          <p:nvPr/>
        </p:nvSpPr>
        <p:spPr>
          <a:xfrm>
            <a:off x="359532" y="1215573"/>
            <a:ext cx="8604956" cy="5113644"/>
          </a:xfrm>
          <a:prstGeom prst="rect">
            <a:avLst/>
          </a:prstGeom>
          <a:noFill/>
        </p:spPr>
        <p:txBody>
          <a:bodyPr wrap="square" rtlCol="0">
            <a:spAutoFit/>
          </a:bodyPr>
          <a:lstStyle/>
          <a:p>
            <a:pPr marL="720725" indent="-720725">
              <a:lnSpc>
                <a:spcPct val="150000"/>
              </a:lnSpc>
            </a:pPr>
            <a:r>
              <a:rPr lang="en-GB" sz="2000" dirty="0">
                <a:latin typeface="Arial" panose="020B0604020202020204" pitchFamily="34" charset="0"/>
                <a:cs typeface="Arial" panose="020B0604020202020204" pitchFamily="34" charset="0"/>
              </a:rPr>
              <a:t>Step 1. Keep the master copy of your data file;</a:t>
            </a:r>
          </a:p>
          <a:p>
            <a:pPr marL="720725" indent="-720725">
              <a:lnSpc>
                <a:spcPct val="150000"/>
              </a:lnSpc>
            </a:pPr>
            <a:r>
              <a:rPr lang="en-GB" sz="2000" dirty="0">
                <a:latin typeface="Arial" panose="020B0604020202020204" pitchFamily="34" charset="0"/>
                <a:cs typeface="Arial" panose="020B0604020202020204" pitchFamily="34" charset="0"/>
              </a:rPr>
              <a:t>Step 2. Make a copy of your data file for further formatting and save this file for use in data analysis;</a:t>
            </a:r>
          </a:p>
          <a:p>
            <a:pPr marL="720725" indent="-720725">
              <a:lnSpc>
                <a:spcPct val="150000"/>
              </a:lnSpc>
            </a:pPr>
            <a:r>
              <a:rPr lang="en-GB" sz="2000" dirty="0">
                <a:latin typeface="Arial" panose="020B0604020202020204" pitchFamily="34" charset="0"/>
                <a:cs typeface="Arial" panose="020B0604020202020204" pitchFamily="34" charset="0"/>
              </a:rPr>
              <a:t>Step 3. Make sure all columns have short-hand names (single word or abbreviations);</a:t>
            </a:r>
          </a:p>
          <a:p>
            <a:pPr marL="720725" indent="-720725">
              <a:lnSpc>
                <a:spcPct val="150000"/>
              </a:lnSpc>
            </a:pPr>
            <a:r>
              <a:rPr lang="en-GB" sz="2000" dirty="0">
                <a:latin typeface="Arial" panose="020B0604020202020204" pitchFamily="34" charset="0"/>
                <a:cs typeface="Arial" panose="020B0604020202020204" pitchFamily="34" charset="0"/>
              </a:rPr>
              <a:t>Step 4. Make sure all words in a column are represented by single words or numbers. For example, soil type or soil pH class should be “</a:t>
            </a:r>
            <a:r>
              <a:rPr lang="en-GB" sz="2000" dirty="0" err="1">
                <a:latin typeface="Arial" panose="020B0604020202020204" pitchFamily="34" charset="0"/>
                <a:cs typeface="Arial" panose="020B0604020202020204" pitchFamily="34" charset="0"/>
              </a:rPr>
              <a:t>Soiltype</a:t>
            </a:r>
            <a:r>
              <a:rPr lang="en-GB" sz="2000" dirty="0">
                <a:latin typeface="Arial" panose="020B0604020202020204" pitchFamily="34" charset="0"/>
                <a:cs typeface="Arial" panose="020B0604020202020204" pitchFamily="34" charset="0"/>
              </a:rPr>
              <a:t>” or “</a:t>
            </a:r>
            <a:r>
              <a:rPr lang="en-GB" sz="2000" dirty="0" err="1">
                <a:latin typeface="Arial" panose="020B0604020202020204" pitchFamily="34" charset="0"/>
                <a:cs typeface="Arial" panose="020B0604020202020204" pitchFamily="34" charset="0"/>
              </a:rPr>
              <a:t>pHclass</a:t>
            </a:r>
            <a:r>
              <a:rPr lang="en-GB" sz="2000" dirty="0">
                <a:latin typeface="Arial" panose="020B0604020202020204" pitchFamily="34" charset="0"/>
                <a:cs typeface="Arial" panose="020B0604020202020204" pitchFamily="34" charset="0"/>
              </a:rPr>
              <a:t>”, etc.</a:t>
            </a:r>
          </a:p>
          <a:p>
            <a:pPr marL="720725" indent="-720725">
              <a:lnSpc>
                <a:spcPct val="150000"/>
              </a:lnSpc>
            </a:pPr>
            <a:r>
              <a:rPr lang="en-GB" sz="2000" dirty="0">
                <a:latin typeface="Arial" panose="020B0604020202020204" pitchFamily="34" charset="0"/>
                <a:cs typeface="Arial" panose="020B0604020202020204" pitchFamily="34" charset="0"/>
              </a:rPr>
              <a:t>Step 5. Replace missing values with a dot (.) or empty cell, </a:t>
            </a:r>
            <a:r>
              <a:rPr lang="en-GB" sz="2000" dirty="0">
                <a:solidFill>
                  <a:srgbClr val="FF0000"/>
                </a:solidFill>
                <a:latin typeface="Arial" panose="020B0604020202020204" pitchFamily="34" charset="0"/>
                <a:cs typeface="Arial" panose="020B0604020202020204" pitchFamily="34" charset="0"/>
              </a:rPr>
              <a:t>not “0”</a:t>
            </a:r>
          </a:p>
          <a:p>
            <a:pPr marL="720725" indent="-720725">
              <a:lnSpc>
                <a:spcPct val="150000"/>
              </a:lnSpc>
            </a:pPr>
            <a:r>
              <a:rPr lang="en-GB" sz="2000" dirty="0">
                <a:latin typeface="Arial" panose="020B0604020202020204" pitchFamily="34" charset="0"/>
                <a:cs typeface="Arial" panose="020B0604020202020204" pitchFamily="34" charset="0"/>
              </a:rPr>
              <a:t>Step 6. Transform effect sizes (e.g., RR) into logarithms before formal analysis</a:t>
            </a:r>
          </a:p>
        </p:txBody>
      </p:sp>
    </p:spTree>
    <p:extLst>
      <p:ext uri="{BB962C8B-B14F-4D97-AF65-F5344CB8AC3E}">
        <p14:creationId xmlns:p14="http://schemas.microsoft.com/office/powerpoint/2010/main" val="3636176648"/>
      </p:ext>
    </p:extLst>
  </p:cSld>
  <p:clrMapOvr>
    <a:masterClrMapping/>
  </p:clrMapOvr>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65DB2B0-5779-0226-8874-AE93DE17A32A}"/>
              </a:ext>
            </a:extLst>
          </p:cNvPr>
          <p:cNvPicPr>
            <a:picLocks noChangeAspect="1"/>
          </p:cNvPicPr>
          <p:nvPr/>
        </p:nvPicPr>
        <p:blipFill>
          <a:blip r:embed="rId2"/>
          <a:stretch>
            <a:fillRect/>
          </a:stretch>
        </p:blipFill>
        <p:spPr>
          <a:xfrm>
            <a:off x="467544" y="1124744"/>
            <a:ext cx="8459109" cy="3917587"/>
          </a:xfrm>
          <a:prstGeom prst="rect">
            <a:avLst/>
          </a:prstGeom>
        </p:spPr>
      </p:pic>
      <p:sp>
        <p:nvSpPr>
          <p:cNvPr id="4" name="TextBox 3">
            <a:extLst>
              <a:ext uri="{FF2B5EF4-FFF2-40B4-BE49-F238E27FC236}">
                <a16:creationId xmlns:a16="http://schemas.microsoft.com/office/drawing/2014/main" id="{03754639-40F8-7A39-C552-2D2F96F44D06}"/>
              </a:ext>
            </a:extLst>
          </p:cNvPr>
          <p:cNvSpPr txBox="1"/>
          <p:nvPr/>
        </p:nvSpPr>
        <p:spPr>
          <a:xfrm>
            <a:off x="683568" y="404664"/>
            <a:ext cx="7056784" cy="523220"/>
          </a:xfrm>
          <a:prstGeom prst="rect">
            <a:avLst/>
          </a:prstGeom>
          <a:noFill/>
        </p:spPr>
        <p:txBody>
          <a:bodyPr wrap="square" rtlCol="0">
            <a:spAutoFit/>
          </a:bodyPr>
          <a:lstStyle/>
          <a:p>
            <a:r>
              <a:rPr lang="en-GB" dirty="0"/>
              <a:t>Part of a dataset ready for analysis</a:t>
            </a:r>
          </a:p>
        </p:txBody>
      </p:sp>
      <p:sp>
        <p:nvSpPr>
          <p:cNvPr id="5" name="TextBox 4">
            <a:extLst>
              <a:ext uri="{FF2B5EF4-FFF2-40B4-BE49-F238E27FC236}">
                <a16:creationId xmlns:a16="http://schemas.microsoft.com/office/drawing/2014/main" id="{8D8A4DD2-E147-285C-2F1C-93AB244504C9}"/>
              </a:ext>
            </a:extLst>
          </p:cNvPr>
          <p:cNvSpPr txBox="1"/>
          <p:nvPr/>
        </p:nvSpPr>
        <p:spPr>
          <a:xfrm>
            <a:off x="539552" y="5229200"/>
            <a:ext cx="8064896" cy="830997"/>
          </a:xfrm>
          <a:prstGeom prst="rect">
            <a:avLst/>
          </a:prstGeom>
          <a:noFill/>
        </p:spPr>
        <p:txBody>
          <a:bodyPr wrap="square" rtlCol="0">
            <a:spAutoFit/>
          </a:bodyPr>
          <a:lstStyle/>
          <a:p>
            <a:r>
              <a:rPr lang="en-GB" sz="2400" dirty="0"/>
              <a:t>Note that the cells highlighted yellow have missing values replaced by a dot (.)</a:t>
            </a:r>
          </a:p>
        </p:txBody>
      </p:sp>
    </p:spTree>
    <p:extLst>
      <p:ext uri="{BB962C8B-B14F-4D97-AF65-F5344CB8AC3E}">
        <p14:creationId xmlns:p14="http://schemas.microsoft.com/office/powerpoint/2010/main" val="1191991792"/>
      </p:ext>
    </p:extLst>
  </p:cSld>
  <p:clrMapOvr>
    <a:masterClrMapping/>
  </p:clrMapOvr>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3AA925D-AE76-A412-1E49-C03A730064C7}"/>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3F92167D-5122-47BB-38C1-DED3088F5FEA}"/>
              </a:ext>
            </a:extLst>
          </p:cNvPr>
          <p:cNvSpPr txBox="1"/>
          <p:nvPr/>
        </p:nvSpPr>
        <p:spPr>
          <a:xfrm>
            <a:off x="457200" y="1447800"/>
            <a:ext cx="7892521" cy="3416320"/>
          </a:xfrm>
          <a:prstGeom prst="rect">
            <a:avLst/>
          </a:prstGeom>
          <a:noFill/>
        </p:spPr>
        <p:txBody>
          <a:bodyPr wrap="square" rtlCol="0">
            <a:spAutoFit/>
          </a:bodyPr>
          <a:lstStyle/>
          <a:p>
            <a:pPr algn="ctr"/>
            <a:r>
              <a:rPr lang="en-GB" sz="7200" dirty="0">
                <a:solidFill>
                  <a:srgbClr val="0000FF"/>
                </a:solidFill>
                <a:latin typeface="Bernard MT Condensed" panose="02050806060905020404" pitchFamily="18" charset="0"/>
              </a:rPr>
              <a:t>DAY 4</a:t>
            </a:r>
          </a:p>
          <a:p>
            <a:pPr algn="ctr"/>
            <a:r>
              <a:rPr lang="en-US" sz="7200" b="1" dirty="0">
                <a:solidFill>
                  <a:srgbClr val="0000FF"/>
                </a:solidFill>
                <a:effectLst/>
                <a:latin typeface="Bernard MT Condensed" panose="02050806060905020404" pitchFamily="18" charset="0"/>
                <a:ea typeface="MS Mincho" panose="02020609040205080304" pitchFamily="49" charset="-128"/>
              </a:rPr>
              <a:t>Fundamentals of data analysis</a:t>
            </a:r>
            <a:endParaRPr lang="en-GB" sz="7200" dirty="0">
              <a:solidFill>
                <a:srgbClr val="0000FF"/>
              </a:solidFill>
              <a:latin typeface="Bernard MT Condensed" panose="02050806060905020404" pitchFamily="18" charset="0"/>
            </a:endParaRPr>
          </a:p>
        </p:txBody>
      </p:sp>
    </p:spTree>
    <p:extLst>
      <p:ext uri="{BB962C8B-B14F-4D97-AF65-F5344CB8AC3E}">
        <p14:creationId xmlns:p14="http://schemas.microsoft.com/office/powerpoint/2010/main" val="2334405334"/>
      </p:ext>
    </p:extLst>
  </p:cSld>
  <p:clrMapOvr>
    <a:masterClrMapping/>
  </p:clrMapOvr>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9">
            <a:extLst>
              <a:ext uri="{FF2B5EF4-FFF2-40B4-BE49-F238E27FC236}">
                <a16:creationId xmlns:a16="http://schemas.microsoft.com/office/drawing/2014/main" id="{963F3CC1-C96C-355B-26D9-2047E77DB226}"/>
              </a:ext>
            </a:extLst>
          </p:cNvPr>
          <p:cNvSpPr>
            <a:spLocks noChangeArrowheads="1"/>
          </p:cNvSpPr>
          <p:nvPr/>
        </p:nvSpPr>
        <p:spPr bwMode="auto">
          <a:xfrm>
            <a:off x="533400" y="1676400"/>
            <a:ext cx="8382000" cy="3276600"/>
          </a:xfrm>
          <a:prstGeom prst="rect">
            <a:avLst/>
          </a:prstGeom>
          <a:noFill/>
          <a:ln w="50800" cap="rnd">
            <a:noFill/>
            <a:round/>
            <a:headEnd/>
            <a:tailEnd/>
          </a:ln>
          <a:effectLst>
            <a:softEdge rad="63500"/>
          </a:effectLst>
        </p:spPr>
        <p:txBody>
          <a:bodyPr/>
          <a:lstStyle>
            <a:lvl1pPr>
              <a:defRPr sz="2400">
                <a:solidFill>
                  <a:schemeClr val="tx1"/>
                </a:solidFill>
                <a:latin typeface="Arial" panose="020B0604020202020204" pitchFamily="34" charset="0"/>
                <a:ea typeface="MS PGothic" panose="020B0600070205080204" pitchFamily="34" charset="-128"/>
              </a:defRPr>
            </a:lvl1pPr>
            <a:lvl2pPr marL="742950" indent="-285750">
              <a:defRPr sz="2400">
                <a:solidFill>
                  <a:schemeClr val="tx1"/>
                </a:solidFill>
                <a:latin typeface="Arial" panose="020B0604020202020204" pitchFamily="34" charset="0"/>
                <a:ea typeface="MS PGothic" panose="020B0600070205080204" pitchFamily="34" charset="-128"/>
              </a:defRPr>
            </a:lvl2pPr>
            <a:lvl3pPr marL="1143000" indent="-228600">
              <a:defRPr sz="2400">
                <a:solidFill>
                  <a:schemeClr val="tx1"/>
                </a:solidFill>
                <a:latin typeface="Arial" panose="020B0604020202020204" pitchFamily="34" charset="0"/>
                <a:ea typeface="MS PGothic" panose="020B0600070205080204" pitchFamily="34" charset="-128"/>
              </a:defRPr>
            </a:lvl3pPr>
            <a:lvl4pPr marL="1600200" indent="-228600">
              <a:defRPr sz="2400">
                <a:solidFill>
                  <a:schemeClr val="tx1"/>
                </a:solidFill>
                <a:latin typeface="Arial" panose="020B0604020202020204" pitchFamily="34" charset="0"/>
                <a:ea typeface="MS PGothic" panose="020B0600070205080204" pitchFamily="34" charset="-128"/>
              </a:defRPr>
            </a:lvl4pPr>
            <a:lvl5pPr marL="2057400" indent="-228600">
              <a:defRPr sz="2400">
                <a:solidFill>
                  <a:schemeClr val="tx1"/>
                </a:solidFill>
                <a:latin typeface="Arial" panose="020B0604020202020204" pitchFamily="34" charset="0"/>
                <a:ea typeface="MS PGothic" panose="020B0600070205080204" pitchFamily="34" charset="-128"/>
              </a:defRPr>
            </a:lvl5pPr>
            <a:lvl6pPr marL="25146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6pPr>
            <a:lvl7pPr marL="29718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7pPr>
            <a:lvl8pPr marL="34290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8pPr>
            <a:lvl9pPr marL="3886200" indent="-228600" eaLnBrk="0" fontAlgn="base" hangingPunct="0">
              <a:spcBef>
                <a:spcPct val="0"/>
              </a:spcBef>
              <a:spcAft>
                <a:spcPct val="0"/>
              </a:spcAft>
              <a:defRPr sz="2400">
                <a:solidFill>
                  <a:schemeClr val="tx1"/>
                </a:solidFill>
                <a:latin typeface="Arial" panose="020B0604020202020204" pitchFamily="34" charset="0"/>
                <a:ea typeface="MS PGothic" panose="020B0600070205080204" pitchFamily="34" charset="-128"/>
              </a:defRPr>
            </a:lvl9pPr>
          </a:lstStyle>
          <a:p>
            <a:pPr>
              <a:lnSpc>
                <a:spcPct val="150000"/>
              </a:lnSpc>
              <a:spcAft>
                <a:spcPts val="600"/>
              </a:spcAft>
            </a:pPr>
            <a:r>
              <a:rPr lang="en-US" altLang="en-US" dirty="0">
                <a:cs typeface="Arial" panose="020B0604020202020204" pitchFamily="34" charset="0"/>
              </a:rPr>
              <a:t>4.1.  Assess publication bias</a:t>
            </a:r>
          </a:p>
          <a:p>
            <a:pPr>
              <a:lnSpc>
                <a:spcPct val="150000"/>
              </a:lnSpc>
              <a:spcAft>
                <a:spcPts val="600"/>
              </a:spcAft>
            </a:pPr>
            <a:r>
              <a:rPr lang="en-US" altLang="en-US" dirty="0">
                <a:cs typeface="Arial" panose="020B0604020202020204" pitchFamily="34" charset="0"/>
              </a:rPr>
              <a:t>4.2. Synthesize qualitative or quantitative data</a:t>
            </a:r>
          </a:p>
          <a:p>
            <a:pPr>
              <a:lnSpc>
                <a:spcPct val="150000"/>
              </a:lnSpc>
              <a:spcAft>
                <a:spcPts val="600"/>
              </a:spcAft>
            </a:pPr>
            <a:r>
              <a:rPr lang="en-US" altLang="en-US" dirty="0">
                <a:cs typeface="Arial" panose="020B0604020202020204" pitchFamily="34" charset="0"/>
              </a:rPr>
              <a:t>4.3. Grade strength of evidence</a:t>
            </a:r>
          </a:p>
        </p:txBody>
      </p:sp>
      <p:sp>
        <p:nvSpPr>
          <p:cNvPr id="3" name="Title 1">
            <a:extLst>
              <a:ext uri="{FF2B5EF4-FFF2-40B4-BE49-F238E27FC236}">
                <a16:creationId xmlns:a16="http://schemas.microsoft.com/office/drawing/2014/main" id="{17E6A84D-756B-9ABA-954C-4FBC4D498AB0}"/>
              </a:ext>
            </a:extLst>
          </p:cNvPr>
          <p:cNvSpPr txBox="1">
            <a:spLocks/>
          </p:cNvSpPr>
          <p:nvPr/>
        </p:nvSpPr>
        <p:spPr>
          <a:xfrm>
            <a:off x="0" y="0"/>
            <a:ext cx="9144000" cy="1524000"/>
          </a:xfrm>
          <a:prstGeom prst="rect">
            <a:avLst/>
          </a:prstGeom>
          <a:solidFill>
            <a:srgbClr val="CCFF66"/>
          </a:solidFill>
        </p:spPr>
        <p:txBody>
          <a:bodyP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lnSpc>
                <a:spcPct val="100000"/>
              </a:lnSpc>
            </a:pPr>
            <a:endParaRPr lang="en-US" altLang="en-US" sz="4000" b="1" dirty="0"/>
          </a:p>
          <a:p>
            <a:pPr algn="ctr">
              <a:lnSpc>
                <a:spcPct val="100000"/>
              </a:lnSpc>
            </a:pPr>
            <a:r>
              <a:rPr lang="en-US" altLang="en-US" sz="4000" b="1" dirty="0"/>
              <a:t>4. Analyze and synthesize studies</a:t>
            </a:r>
          </a:p>
          <a:p>
            <a:pPr algn="ctr">
              <a:lnSpc>
                <a:spcPct val="100000"/>
              </a:lnSpc>
            </a:pPr>
            <a:endParaRPr lang="en-US" sz="40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20084142"/>
      </p:ext>
    </p:extLst>
  </p:cSld>
  <p:clrMapOvr>
    <a:masterClrMapping/>
  </p:clrMapOvr>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8C41D6A-02BB-4D9E-7413-F6AF9D81CAA7}"/>
            </a:ext>
          </a:extLst>
        </p:cNvPr>
        <p:cNvGrpSpPr/>
        <p:nvPr/>
      </p:nvGrpSpPr>
      <p:grpSpPr>
        <a:xfrm>
          <a:off x="0" y="0"/>
          <a:ext cx="0" cy="0"/>
          <a:chOff x="0" y="0"/>
          <a:chExt cx="0" cy="0"/>
        </a:xfrm>
      </p:grpSpPr>
      <p:sp>
        <p:nvSpPr>
          <p:cNvPr id="41985" name="Rectangle 3">
            <a:extLst>
              <a:ext uri="{FF2B5EF4-FFF2-40B4-BE49-F238E27FC236}">
                <a16:creationId xmlns:a16="http://schemas.microsoft.com/office/drawing/2014/main" id="{B2F1B41D-AAA6-583A-83BB-C5282F3AF677}"/>
              </a:ext>
            </a:extLst>
          </p:cNvPr>
          <p:cNvSpPr>
            <a:spLocks noGrp="1" noChangeArrowheads="1"/>
          </p:cNvSpPr>
          <p:nvPr>
            <p:ph idx="1"/>
          </p:nvPr>
        </p:nvSpPr>
        <p:spPr>
          <a:xfrm>
            <a:off x="304800" y="618281"/>
            <a:ext cx="8686800" cy="2734519"/>
          </a:xfrm>
        </p:spPr>
        <p:txBody>
          <a:bodyPr rtlCol="0">
            <a:noAutofit/>
          </a:bodyPr>
          <a:lstStyle/>
          <a:p>
            <a:pPr marL="0" indent="0" eaLnBrk="1" fontAlgn="auto" hangingPunct="1">
              <a:lnSpc>
                <a:spcPct val="150000"/>
              </a:lnSpc>
              <a:spcAft>
                <a:spcPts val="0"/>
              </a:spcAft>
              <a:buNone/>
              <a:defRPr/>
            </a:pPr>
            <a:r>
              <a:rPr lang="en-US" altLang="en-US" sz="2000" dirty="0">
                <a:latin typeface="Arial" panose="020B0604020202020204" pitchFamily="34" charset="0"/>
                <a:cs typeface="Arial" panose="020B0604020202020204" pitchFamily="34" charset="0"/>
              </a:rPr>
              <a:t>Publication bias is the tendency of certain findings not to be published (e.g., non-significant effects) or selectively published (e.g., high effect). Publication bias negatively impacts consistency, precision, and magnitude of effect. </a:t>
            </a:r>
          </a:p>
          <a:p>
            <a:pPr>
              <a:lnSpc>
                <a:spcPct val="150000"/>
              </a:lnSpc>
              <a:defRPr/>
            </a:pPr>
            <a:r>
              <a:rPr lang="en-US" altLang="en-US" sz="2000" dirty="0">
                <a:latin typeface="Arial" panose="020B0604020202020204" pitchFamily="34" charset="0"/>
                <a:cs typeface="Arial" panose="020B0604020202020204" pitchFamily="34" charset="0"/>
              </a:rPr>
              <a:t>To minimize publication bias, expand the search (e.g., hand searching, grey literature.</a:t>
            </a:r>
          </a:p>
          <a:p>
            <a:pPr eaLnBrk="1" fontAlgn="auto" hangingPunct="1">
              <a:lnSpc>
                <a:spcPct val="150000"/>
              </a:lnSpc>
              <a:spcAft>
                <a:spcPts val="0"/>
              </a:spcAft>
              <a:defRPr/>
            </a:pPr>
            <a:r>
              <a:rPr lang="en-US" altLang="en-US" sz="2000" dirty="0">
                <a:latin typeface="Arial" panose="020B0604020202020204" pitchFamily="34" charset="0"/>
                <a:cs typeface="Arial" panose="020B0604020202020204" pitchFamily="34" charset="0"/>
              </a:rPr>
              <a:t>Statistical tests of publication bias, e.g., funnel plot, Q-Q plot, etc.</a:t>
            </a:r>
          </a:p>
        </p:txBody>
      </p:sp>
      <p:sp>
        <p:nvSpPr>
          <p:cNvPr id="2" name="Title 1">
            <a:extLst>
              <a:ext uri="{FF2B5EF4-FFF2-40B4-BE49-F238E27FC236}">
                <a16:creationId xmlns:a16="http://schemas.microsoft.com/office/drawing/2014/main" id="{A5401813-C3AB-D326-62E6-B7A470A6AB8F}"/>
              </a:ext>
            </a:extLst>
          </p:cNvPr>
          <p:cNvSpPr txBox="1">
            <a:spLocks/>
          </p:cNvSpPr>
          <p:nvPr/>
        </p:nvSpPr>
        <p:spPr>
          <a:xfrm>
            <a:off x="0" y="0"/>
            <a:ext cx="9144000" cy="609600"/>
          </a:xfrm>
          <a:prstGeom prst="rect">
            <a:avLst/>
          </a:prstGeom>
          <a:solidFill>
            <a:srgbClr val="CCFF66"/>
          </a:solidFill>
        </p:spPr>
        <p:txBody>
          <a:bodyPr vert="horz" lIns="91440" tIns="45720" rIns="91440" bIns="45720" rtlCol="0" anchor="ctr">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r>
              <a:rPr lang="en-US" altLang="en-US" sz="2800" b="1" dirty="0">
                <a:latin typeface="Arial" panose="020B0604020202020204" pitchFamily="34" charset="0"/>
                <a:cs typeface="Arial" panose="020B0604020202020204" pitchFamily="34" charset="0"/>
              </a:rPr>
              <a:t>4.1 Assess publication bias</a:t>
            </a:r>
            <a:endPar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grpSp>
        <p:nvGrpSpPr>
          <p:cNvPr id="11" name="Group 10">
            <a:extLst>
              <a:ext uri="{FF2B5EF4-FFF2-40B4-BE49-F238E27FC236}">
                <a16:creationId xmlns:a16="http://schemas.microsoft.com/office/drawing/2014/main" id="{CCFA44F3-695B-6C2C-A893-DA791CB95763}"/>
              </a:ext>
            </a:extLst>
          </p:cNvPr>
          <p:cNvGrpSpPr/>
          <p:nvPr/>
        </p:nvGrpSpPr>
        <p:grpSpPr>
          <a:xfrm>
            <a:off x="1295400" y="4132594"/>
            <a:ext cx="5901497" cy="2697434"/>
            <a:chOff x="1181100" y="3869849"/>
            <a:chExt cx="5901497" cy="2697434"/>
          </a:xfrm>
        </p:grpSpPr>
        <p:pic>
          <p:nvPicPr>
            <p:cNvPr id="4" name="Picture 3">
              <a:extLst>
                <a:ext uri="{FF2B5EF4-FFF2-40B4-BE49-F238E27FC236}">
                  <a16:creationId xmlns:a16="http://schemas.microsoft.com/office/drawing/2014/main" id="{91C4C409-347C-8B95-4E2C-D76BA98669F2}"/>
                </a:ext>
              </a:extLst>
            </p:cNvPr>
            <p:cNvPicPr>
              <a:picLocks noChangeAspect="1"/>
            </p:cNvPicPr>
            <p:nvPr/>
          </p:nvPicPr>
          <p:blipFill>
            <a:blip r:embed="rId3"/>
            <a:stretch>
              <a:fillRect/>
            </a:stretch>
          </p:blipFill>
          <p:spPr>
            <a:xfrm>
              <a:off x="1181100" y="4222830"/>
              <a:ext cx="2735195" cy="2344453"/>
            </a:xfrm>
            <a:prstGeom prst="rect">
              <a:avLst/>
            </a:prstGeom>
          </p:spPr>
        </p:pic>
        <p:sp>
          <p:nvSpPr>
            <p:cNvPr id="7" name="TextBox 6">
              <a:extLst>
                <a:ext uri="{FF2B5EF4-FFF2-40B4-BE49-F238E27FC236}">
                  <a16:creationId xmlns:a16="http://schemas.microsoft.com/office/drawing/2014/main" id="{A1A2C889-DA61-3704-8498-4F6BA849280A}"/>
                </a:ext>
              </a:extLst>
            </p:cNvPr>
            <p:cNvSpPr txBox="1"/>
            <p:nvPr/>
          </p:nvSpPr>
          <p:spPr>
            <a:xfrm>
              <a:off x="1634298" y="3886200"/>
              <a:ext cx="182880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Funnel plot</a:t>
              </a:r>
            </a:p>
          </p:txBody>
        </p:sp>
        <p:sp>
          <p:nvSpPr>
            <p:cNvPr id="8" name="TextBox 7">
              <a:extLst>
                <a:ext uri="{FF2B5EF4-FFF2-40B4-BE49-F238E27FC236}">
                  <a16:creationId xmlns:a16="http://schemas.microsoft.com/office/drawing/2014/main" id="{259A5B31-9F35-9B1F-B084-08CC3ABDD04F}"/>
                </a:ext>
              </a:extLst>
            </p:cNvPr>
            <p:cNvSpPr txBox="1"/>
            <p:nvPr/>
          </p:nvSpPr>
          <p:spPr>
            <a:xfrm>
              <a:off x="5253797" y="3869849"/>
              <a:ext cx="1828800" cy="369332"/>
            </a:xfrm>
            <a:prstGeom prst="rect">
              <a:avLst/>
            </a:prstGeom>
            <a:noFill/>
          </p:spPr>
          <p:txBody>
            <a:bodyPr wrap="square" rtlCol="0">
              <a:spAutoFit/>
            </a:bodyPr>
            <a:lstStyle/>
            <a:p>
              <a:r>
                <a:rPr lang="en-GB" dirty="0">
                  <a:latin typeface="Arial" panose="020B0604020202020204" pitchFamily="34" charset="0"/>
                  <a:cs typeface="Arial" panose="020B0604020202020204" pitchFamily="34" charset="0"/>
                </a:rPr>
                <a:t>Q-Q plot</a:t>
              </a:r>
            </a:p>
          </p:txBody>
        </p:sp>
        <p:pic>
          <p:nvPicPr>
            <p:cNvPr id="10" name="Picture 9">
              <a:extLst>
                <a:ext uri="{FF2B5EF4-FFF2-40B4-BE49-F238E27FC236}">
                  <a16:creationId xmlns:a16="http://schemas.microsoft.com/office/drawing/2014/main" id="{07594A8D-8088-834D-25E7-D25C2B178F81}"/>
                </a:ext>
              </a:extLst>
            </p:cNvPr>
            <p:cNvPicPr>
              <a:picLocks noChangeAspect="1"/>
            </p:cNvPicPr>
            <p:nvPr/>
          </p:nvPicPr>
          <p:blipFill>
            <a:blip r:embed="rId4"/>
            <a:stretch>
              <a:fillRect/>
            </a:stretch>
          </p:blipFill>
          <p:spPr>
            <a:xfrm>
              <a:off x="4369493" y="4203839"/>
              <a:ext cx="2410087" cy="2312216"/>
            </a:xfrm>
            <a:prstGeom prst="rect">
              <a:avLst/>
            </a:prstGeom>
          </p:spPr>
        </p:pic>
      </p:grpSp>
    </p:spTree>
    <p:extLst>
      <p:ext uri="{BB962C8B-B14F-4D97-AF65-F5344CB8AC3E}">
        <p14:creationId xmlns:p14="http://schemas.microsoft.com/office/powerpoint/2010/main" val="1396306302"/>
      </p:ext>
    </p:extLst>
  </p:cSld>
  <p:clrMapOvr>
    <a:masterClrMapping/>
  </p:clrMapOvr>
  <p:transition/>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3" name="Content Placeholder 2">
            <a:extLst>
              <a:ext uri="{FF2B5EF4-FFF2-40B4-BE49-F238E27FC236}">
                <a16:creationId xmlns:a16="http://schemas.microsoft.com/office/drawing/2014/main" id="{C7E5E614-F893-6C45-2A30-31FA2C3253B4}"/>
              </a:ext>
            </a:extLst>
          </p:cNvPr>
          <p:cNvSpPr>
            <a:spLocks noGrp="1"/>
          </p:cNvSpPr>
          <p:nvPr>
            <p:ph idx="1"/>
          </p:nvPr>
        </p:nvSpPr>
        <p:spPr>
          <a:xfrm>
            <a:off x="228600" y="1253331"/>
            <a:ext cx="8763000" cy="4351338"/>
          </a:xfrm>
        </p:spPr>
        <p:txBody>
          <a:bodyPr rtlCol="0">
            <a:normAutofit/>
          </a:bodyPr>
          <a:lstStyle/>
          <a:p>
            <a:pPr marL="450850" indent="-450850" eaLnBrk="1" fontAlgn="auto" hangingPunct="1">
              <a:lnSpc>
                <a:spcPct val="150000"/>
              </a:lnSpc>
              <a:spcAft>
                <a:spcPts val="0"/>
              </a:spcAft>
              <a:buFont typeface="Wingdings" panose="05000000000000000000" pitchFamily="2" charset="2"/>
              <a:buChar char="q"/>
              <a:defRPr/>
            </a:pPr>
            <a:r>
              <a:rPr lang="en-US" sz="2400" dirty="0">
                <a:latin typeface="Arial" panose="020B0604020202020204" pitchFamily="34" charset="0"/>
                <a:cs typeface="Arial" panose="020B0604020202020204" pitchFamily="34" charset="0"/>
              </a:rPr>
              <a:t>Evidence tables are the first step to synthesis in systematic reviews;</a:t>
            </a:r>
          </a:p>
          <a:p>
            <a:pPr marL="450850" indent="-450850" eaLnBrk="1" fontAlgn="auto" hangingPunct="1">
              <a:lnSpc>
                <a:spcPct val="150000"/>
              </a:lnSpc>
              <a:spcAft>
                <a:spcPts val="0"/>
              </a:spcAft>
              <a:buFont typeface="Wingdings" panose="05000000000000000000" pitchFamily="2" charset="2"/>
              <a:buChar char="q"/>
              <a:defRPr/>
            </a:pPr>
            <a:r>
              <a:rPr lang="en-US" sz="2400" dirty="0">
                <a:latin typeface="Arial" panose="020B0604020202020204" pitchFamily="34" charset="0"/>
                <a:cs typeface="Arial" panose="020B0604020202020204" pitchFamily="34" charset="0"/>
              </a:rPr>
              <a:t>Incorporating multiple studies into a single table allows entire subsets of the literature to be summarized and compared (e.g., by key question or study design).</a:t>
            </a:r>
          </a:p>
          <a:p>
            <a:pPr marL="450850" indent="-450850" eaLnBrk="1" fontAlgn="auto" hangingPunct="1">
              <a:lnSpc>
                <a:spcPct val="150000"/>
              </a:lnSpc>
              <a:spcAft>
                <a:spcPts val="0"/>
              </a:spcAft>
              <a:buFont typeface="Wingdings" panose="05000000000000000000" pitchFamily="2" charset="2"/>
              <a:buChar char="q"/>
              <a:defRPr/>
            </a:pPr>
            <a:r>
              <a:rPr lang="en-US" sz="2400" dirty="0">
                <a:latin typeface="Arial" panose="020B0604020202020204" pitchFamily="34" charset="0"/>
                <a:cs typeface="Arial" panose="020B0604020202020204" pitchFamily="34" charset="0"/>
              </a:rPr>
              <a:t>Evidence maps provide the second type of summary</a:t>
            </a:r>
          </a:p>
        </p:txBody>
      </p:sp>
      <p:sp>
        <p:nvSpPr>
          <p:cNvPr id="4" name="Title 1">
            <a:extLst>
              <a:ext uri="{FF2B5EF4-FFF2-40B4-BE49-F238E27FC236}">
                <a16:creationId xmlns:a16="http://schemas.microsoft.com/office/drawing/2014/main" id="{42C9E160-4439-BBEE-AECF-6EB2CD7C52C9}"/>
              </a:ext>
            </a:extLst>
          </p:cNvPr>
          <p:cNvSpPr>
            <a:spLocks noGrp="1"/>
          </p:cNvSpPr>
          <p:nvPr>
            <p:ph type="title"/>
          </p:nvPr>
        </p:nvSpPr>
        <p:spPr>
          <a:xfrm>
            <a:off x="0" y="0"/>
            <a:ext cx="9144000" cy="1143000"/>
          </a:xfrm>
          <a:solidFill>
            <a:srgbClr val="CCFF66"/>
          </a:solidFill>
        </p:spPr>
        <p:txBody>
          <a:bodyPr>
            <a:noAutofit/>
          </a:bodyPr>
          <a:lstStyle/>
          <a:p>
            <a:pPr algn="ctr"/>
            <a:r>
              <a:rPr lang="en-US" altLang="en-US" sz="2800" b="1" dirty="0">
                <a:latin typeface="Arial" panose="020B0604020202020204" pitchFamily="34" charset="0"/>
                <a:cs typeface="Arial" panose="020B0604020202020204" pitchFamily="34" charset="0"/>
              </a:rPr>
              <a:t>4.3a. Synthesis and reporting in systematic reviews</a:t>
            </a:r>
            <a:endPar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50923327"/>
      </p:ext>
    </p:extLst>
  </p:cSld>
  <p:clrMapOvr>
    <a:masterClrMapping/>
  </p:clrMapOvr>
  <p:transition/>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70E6C5A9-F662-39D6-4FBF-3726FCB9D721}"/>
              </a:ext>
            </a:extLst>
          </p:cNvPr>
          <p:cNvPicPr>
            <a:picLocks noChangeAspect="1"/>
          </p:cNvPicPr>
          <p:nvPr/>
        </p:nvPicPr>
        <p:blipFill>
          <a:blip r:embed="rId2"/>
          <a:stretch>
            <a:fillRect/>
          </a:stretch>
        </p:blipFill>
        <p:spPr>
          <a:xfrm>
            <a:off x="123670" y="766465"/>
            <a:ext cx="8885085" cy="5360729"/>
          </a:xfrm>
          <a:prstGeom prst="rect">
            <a:avLst/>
          </a:prstGeom>
        </p:spPr>
      </p:pic>
      <p:sp>
        <p:nvSpPr>
          <p:cNvPr id="4" name="TextBox 3">
            <a:extLst>
              <a:ext uri="{FF2B5EF4-FFF2-40B4-BE49-F238E27FC236}">
                <a16:creationId xmlns:a16="http://schemas.microsoft.com/office/drawing/2014/main" id="{66A30B5D-18E8-2153-31D7-9E7CEA6E226D}"/>
              </a:ext>
            </a:extLst>
          </p:cNvPr>
          <p:cNvSpPr txBox="1"/>
          <p:nvPr/>
        </p:nvSpPr>
        <p:spPr>
          <a:xfrm>
            <a:off x="457200" y="304800"/>
            <a:ext cx="6629400" cy="461665"/>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Example of evidence table</a:t>
            </a:r>
          </a:p>
        </p:txBody>
      </p:sp>
      <p:sp>
        <p:nvSpPr>
          <p:cNvPr id="5" name="TextBox 4">
            <a:extLst>
              <a:ext uri="{FF2B5EF4-FFF2-40B4-BE49-F238E27FC236}">
                <a16:creationId xmlns:a16="http://schemas.microsoft.com/office/drawing/2014/main" id="{B2D7351B-F909-3F80-586D-E266E340CD50}"/>
              </a:ext>
            </a:extLst>
          </p:cNvPr>
          <p:cNvSpPr txBox="1"/>
          <p:nvPr/>
        </p:nvSpPr>
        <p:spPr>
          <a:xfrm>
            <a:off x="228599" y="6176689"/>
            <a:ext cx="8780155" cy="338554"/>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Benefits of climate-smart agriculture practices in sub-Saharan Africa (Mnukwa et al. 2025)</a:t>
            </a:r>
          </a:p>
        </p:txBody>
      </p:sp>
    </p:spTree>
    <p:extLst>
      <p:ext uri="{BB962C8B-B14F-4D97-AF65-F5344CB8AC3E}">
        <p14:creationId xmlns:p14="http://schemas.microsoft.com/office/powerpoint/2010/main" val="353706816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47E40715-4128-E27F-75F0-6C0B91B33313}"/>
              </a:ext>
            </a:extLst>
          </p:cNvPr>
          <p:cNvGrpSpPr/>
          <p:nvPr/>
        </p:nvGrpSpPr>
        <p:grpSpPr>
          <a:xfrm>
            <a:off x="336662" y="609600"/>
            <a:ext cx="8470676" cy="5243331"/>
            <a:chOff x="336662" y="609600"/>
            <a:chExt cx="8470676" cy="5243331"/>
          </a:xfrm>
        </p:grpSpPr>
        <p:pic>
          <p:nvPicPr>
            <p:cNvPr id="9" name="Picture 8">
              <a:extLst>
                <a:ext uri="{FF2B5EF4-FFF2-40B4-BE49-F238E27FC236}">
                  <a16:creationId xmlns:a16="http://schemas.microsoft.com/office/drawing/2014/main" id="{646E8C37-EC8D-B9C3-CD5A-1775C3286DCC}"/>
                </a:ext>
              </a:extLst>
            </p:cNvPr>
            <p:cNvPicPr>
              <a:picLocks noChangeAspect="1"/>
            </p:cNvPicPr>
            <p:nvPr/>
          </p:nvPicPr>
          <p:blipFill>
            <a:blip r:embed="rId2"/>
            <a:stretch>
              <a:fillRect/>
            </a:stretch>
          </p:blipFill>
          <p:spPr>
            <a:xfrm>
              <a:off x="393472" y="3338332"/>
              <a:ext cx="4078149" cy="2514599"/>
            </a:xfrm>
            <a:prstGeom prst="rect">
              <a:avLst/>
            </a:prstGeom>
            <a:ln>
              <a:solidFill>
                <a:schemeClr val="tx1"/>
              </a:solidFill>
            </a:ln>
          </p:spPr>
        </p:pic>
        <p:pic>
          <p:nvPicPr>
            <p:cNvPr id="11" name="Picture 10">
              <a:extLst>
                <a:ext uri="{FF2B5EF4-FFF2-40B4-BE49-F238E27FC236}">
                  <a16:creationId xmlns:a16="http://schemas.microsoft.com/office/drawing/2014/main" id="{644AC595-FBFB-059E-4C7B-C9FF9080667D}"/>
                </a:ext>
              </a:extLst>
            </p:cNvPr>
            <p:cNvPicPr>
              <a:picLocks noChangeAspect="1"/>
            </p:cNvPicPr>
            <p:nvPr/>
          </p:nvPicPr>
          <p:blipFill>
            <a:blip r:embed="rId3"/>
            <a:stretch>
              <a:fillRect/>
            </a:stretch>
          </p:blipFill>
          <p:spPr>
            <a:xfrm>
              <a:off x="4724398" y="3352800"/>
              <a:ext cx="4055067" cy="2500131"/>
            </a:xfrm>
            <a:prstGeom prst="rect">
              <a:avLst/>
            </a:prstGeom>
            <a:ln>
              <a:solidFill>
                <a:schemeClr val="tx1"/>
              </a:solidFill>
            </a:ln>
          </p:spPr>
        </p:pic>
        <p:pic>
          <p:nvPicPr>
            <p:cNvPr id="13" name="Picture 12">
              <a:extLst>
                <a:ext uri="{FF2B5EF4-FFF2-40B4-BE49-F238E27FC236}">
                  <a16:creationId xmlns:a16="http://schemas.microsoft.com/office/drawing/2014/main" id="{D9FCA8B7-64D5-33CE-C0AE-476346F11993}"/>
                </a:ext>
              </a:extLst>
            </p:cNvPr>
            <p:cNvPicPr>
              <a:picLocks noChangeAspect="1"/>
            </p:cNvPicPr>
            <p:nvPr/>
          </p:nvPicPr>
          <p:blipFill>
            <a:blip r:embed="rId4"/>
            <a:stretch>
              <a:fillRect/>
            </a:stretch>
          </p:blipFill>
          <p:spPr>
            <a:xfrm>
              <a:off x="336662" y="609600"/>
              <a:ext cx="4114799" cy="2514599"/>
            </a:xfrm>
            <a:prstGeom prst="rect">
              <a:avLst/>
            </a:prstGeom>
            <a:ln>
              <a:solidFill>
                <a:schemeClr val="tx1"/>
              </a:solidFill>
            </a:ln>
          </p:spPr>
        </p:pic>
        <p:pic>
          <p:nvPicPr>
            <p:cNvPr id="15" name="Picture 14">
              <a:extLst>
                <a:ext uri="{FF2B5EF4-FFF2-40B4-BE49-F238E27FC236}">
                  <a16:creationId xmlns:a16="http://schemas.microsoft.com/office/drawing/2014/main" id="{A171D2F0-7159-1EC8-A655-1D5C97D37001}"/>
                </a:ext>
              </a:extLst>
            </p:cNvPr>
            <p:cNvPicPr>
              <a:picLocks noChangeAspect="1"/>
            </p:cNvPicPr>
            <p:nvPr/>
          </p:nvPicPr>
          <p:blipFill>
            <a:blip r:embed="rId5"/>
            <a:stretch>
              <a:fillRect/>
            </a:stretch>
          </p:blipFill>
          <p:spPr>
            <a:xfrm>
              <a:off x="4725029" y="609600"/>
              <a:ext cx="4082309" cy="2514598"/>
            </a:xfrm>
            <a:prstGeom prst="rect">
              <a:avLst/>
            </a:prstGeom>
            <a:ln>
              <a:solidFill>
                <a:schemeClr val="tx1"/>
              </a:solidFill>
            </a:ln>
          </p:spPr>
        </p:pic>
      </p:grpSp>
    </p:spTree>
    <p:extLst>
      <p:ext uri="{BB962C8B-B14F-4D97-AF65-F5344CB8AC3E}">
        <p14:creationId xmlns:p14="http://schemas.microsoft.com/office/powerpoint/2010/main" val="22980220"/>
      </p:ext>
    </p:extLst>
  </p:cSld>
  <p:clrMapOvr>
    <a:masterClrMapping/>
  </p:clrMapOvr>
</p:sld>
</file>

<file path=ppt/slides/slide8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Rectangle 3">
            <a:extLst>
              <a:ext uri="{FF2B5EF4-FFF2-40B4-BE49-F238E27FC236}">
                <a16:creationId xmlns:a16="http://schemas.microsoft.com/office/drawing/2014/main" id="{82A036FC-8993-8EED-CE60-689B6BC902C1}"/>
              </a:ext>
            </a:extLst>
          </p:cNvPr>
          <p:cNvSpPr>
            <a:spLocks noGrp="1" noChangeArrowheads="1"/>
          </p:cNvSpPr>
          <p:nvPr>
            <p:ph idx="1"/>
          </p:nvPr>
        </p:nvSpPr>
        <p:spPr>
          <a:xfrm>
            <a:off x="457200" y="457200"/>
            <a:ext cx="8382000" cy="5334000"/>
          </a:xfrm>
        </p:spPr>
        <p:txBody>
          <a:bodyPr rtlCol="0">
            <a:normAutofit/>
          </a:bodyPr>
          <a:lstStyle/>
          <a:p>
            <a:pPr marL="0" indent="0" eaLnBrk="1" fontAlgn="auto" hangingPunct="1">
              <a:lnSpc>
                <a:spcPct val="150000"/>
              </a:lnSpc>
              <a:spcAft>
                <a:spcPts val="0"/>
              </a:spcAft>
              <a:buNone/>
              <a:defRPr/>
            </a:pPr>
            <a:r>
              <a:rPr lang="en-US" altLang="en-US" sz="2400" b="1" dirty="0">
                <a:latin typeface="Arial" panose="020B0604020202020204" pitchFamily="34" charset="0"/>
                <a:cs typeface="Arial" panose="020B0604020202020204" pitchFamily="34" charset="0"/>
              </a:rPr>
              <a:t>Evidence maps</a:t>
            </a:r>
          </a:p>
          <a:p>
            <a:pPr marL="358775" indent="-358775" eaLnBrk="1" fontAlgn="auto" hangingPunct="1">
              <a:lnSpc>
                <a:spcPct val="150000"/>
              </a:lnSpc>
              <a:spcAft>
                <a:spcPts val="0"/>
              </a:spcAft>
              <a:buFont typeface="Wingdings" panose="05000000000000000000" pitchFamily="2" charset="2"/>
              <a:buChar char="§"/>
              <a:defRPr/>
            </a:pPr>
            <a:r>
              <a:rPr lang="en-US" altLang="en-US" sz="2400" dirty="0">
                <a:latin typeface="Arial" panose="020B0604020202020204" pitchFamily="34" charset="0"/>
                <a:cs typeface="Arial" panose="020B0604020202020204" pitchFamily="34" charset="0"/>
              </a:rPr>
              <a:t>Are a succinct graphical presentation of available studies to address key questions along variables of interest</a:t>
            </a:r>
          </a:p>
          <a:p>
            <a:pPr marL="358775" indent="-358775" eaLnBrk="1" fontAlgn="auto" hangingPunct="1">
              <a:lnSpc>
                <a:spcPct val="150000"/>
              </a:lnSpc>
              <a:spcAft>
                <a:spcPts val="0"/>
              </a:spcAft>
              <a:buFont typeface="Wingdings" panose="05000000000000000000" pitchFamily="2" charset="2"/>
              <a:buChar char="§"/>
              <a:defRPr/>
            </a:pPr>
            <a:r>
              <a:rPr lang="en-US" altLang="en-US" sz="2400" dirty="0">
                <a:latin typeface="Arial" panose="020B0604020202020204" pitchFamily="34" charset="0"/>
                <a:cs typeface="Arial" panose="020B0604020202020204" pitchFamily="34" charset="0"/>
              </a:rPr>
              <a:t>Can help to identify comparisons with sufficient evidence for analysis</a:t>
            </a:r>
          </a:p>
          <a:p>
            <a:pPr marL="358775" indent="-358775" eaLnBrk="1" fontAlgn="auto" hangingPunct="1">
              <a:lnSpc>
                <a:spcPct val="150000"/>
              </a:lnSpc>
              <a:spcAft>
                <a:spcPts val="0"/>
              </a:spcAft>
              <a:buFont typeface="Wingdings" panose="05000000000000000000" pitchFamily="2" charset="2"/>
              <a:buChar char="§"/>
              <a:defRPr/>
            </a:pPr>
            <a:r>
              <a:rPr lang="en-US" altLang="en-US" sz="2400" dirty="0">
                <a:latin typeface="Arial" panose="020B0604020202020204" pitchFamily="34" charset="0"/>
                <a:cs typeface="Arial" panose="020B0604020202020204" pitchFamily="34" charset="0"/>
              </a:rPr>
              <a:t>Can help to guide readers in knowing what comparisons and outcomes are available in the report</a:t>
            </a:r>
          </a:p>
          <a:p>
            <a:pPr marL="358775" indent="-358775" eaLnBrk="1" fontAlgn="auto" hangingPunct="1">
              <a:lnSpc>
                <a:spcPct val="150000"/>
              </a:lnSpc>
              <a:spcAft>
                <a:spcPts val="0"/>
              </a:spcAft>
              <a:buFont typeface="Wingdings" panose="05000000000000000000" pitchFamily="2" charset="2"/>
              <a:buChar char="§"/>
              <a:defRPr/>
            </a:pPr>
            <a:r>
              <a:rPr lang="en-US" altLang="en-US" sz="2400" dirty="0">
                <a:latin typeface="Arial" panose="020B0604020202020204" pitchFamily="34" charset="0"/>
                <a:cs typeface="Arial" panose="020B0604020202020204" pitchFamily="34" charset="0"/>
              </a:rPr>
              <a:t>Can help to identify evidence gaps</a:t>
            </a:r>
          </a:p>
        </p:txBody>
      </p:sp>
    </p:spTree>
  </p:cSld>
  <p:clrMapOvr>
    <a:masterClrMapping/>
  </p:clrMapOvr>
</p:sld>
</file>

<file path=ppt/slides/slide8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Main graphic">
            <a:extLst>
              <a:ext uri="{FF2B5EF4-FFF2-40B4-BE49-F238E27FC236}">
                <a16:creationId xmlns:a16="http://schemas.microsoft.com/office/drawing/2014/main" id="{DF13E40E-E2C6-6CDC-7A2B-F563A5B10345}"/>
              </a:ext>
            </a:extLst>
          </p:cNvPr>
          <p:cNvPicPr/>
          <p:nvPr/>
        </p:nvPicPr>
        <p:blipFill>
          <a:blip r:embed="rId2" cstate="email">
            <a:extLst>
              <a:ext uri="{28A0092B-C50C-407E-A947-70E740481C1C}">
                <a14:useLocalDpi xmlns:a14="http://schemas.microsoft.com/office/drawing/2010/main"/>
              </a:ext>
            </a:extLst>
          </a:blip>
          <a:stretch/>
        </p:blipFill>
        <p:spPr>
          <a:xfrm>
            <a:off x="2133600" y="533400"/>
            <a:ext cx="6485400" cy="6179916"/>
          </a:xfrm>
          <a:prstGeom prst="rect">
            <a:avLst/>
          </a:prstGeom>
          <a:ln>
            <a:noFill/>
          </a:ln>
        </p:spPr>
      </p:pic>
      <p:sp>
        <p:nvSpPr>
          <p:cNvPr id="3" name="TextBox 2">
            <a:extLst>
              <a:ext uri="{FF2B5EF4-FFF2-40B4-BE49-F238E27FC236}">
                <a16:creationId xmlns:a16="http://schemas.microsoft.com/office/drawing/2014/main" id="{F297D881-EE93-502A-36BC-2E2AA42CADAA}"/>
              </a:ext>
            </a:extLst>
          </p:cNvPr>
          <p:cNvSpPr txBox="1"/>
          <p:nvPr/>
        </p:nvSpPr>
        <p:spPr>
          <a:xfrm>
            <a:off x="3886200" y="144684"/>
            <a:ext cx="4876800" cy="523220"/>
          </a:xfrm>
          <a:prstGeom prst="rect">
            <a:avLst/>
          </a:prstGeom>
          <a:noFill/>
        </p:spPr>
        <p:txBody>
          <a:bodyPr wrap="square" rtlCol="0">
            <a:spAutoFit/>
          </a:bodyPr>
          <a:lstStyle/>
          <a:p>
            <a:r>
              <a:rPr lang="en-GB" sz="2800" b="1" dirty="0"/>
              <a:t>Example of evidence map</a:t>
            </a:r>
          </a:p>
        </p:txBody>
      </p:sp>
    </p:spTree>
    <p:extLst>
      <p:ext uri="{BB962C8B-B14F-4D97-AF65-F5344CB8AC3E}">
        <p14:creationId xmlns:p14="http://schemas.microsoft.com/office/powerpoint/2010/main" val="1240545491"/>
      </p:ext>
    </p:extLst>
  </p:cSld>
  <p:clrMapOvr>
    <a:masterClrMapping/>
  </p:clrMapOvr>
</p:sld>
</file>

<file path=ppt/slides/slide8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9BD3C10-0750-58AB-D02B-AFF865C3435A}"/>
            </a:ext>
          </a:extLst>
        </p:cNvPr>
        <p:cNvGrpSpPr/>
        <p:nvPr/>
      </p:nvGrpSpPr>
      <p:grpSpPr>
        <a:xfrm>
          <a:off x="0" y="0"/>
          <a:ext cx="0" cy="0"/>
          <a:chOff x="0" y="0"/>
          <a:chExt cx="0" cy="0"/>
        </a:xfrm>
      </p:grpSpPr>
      <p:sp>
        <p:nvSpPr>
          <p:cNvPr id="4" name="Title 1">
            <a:extLst>
              <a:ext uri="{FF2B5EF4-FFF2-40B4-BE49-F238E27FC236}">
                <a16:creationId xmlns:a16="http://schemas.microsoft.com/office/drawing/2014/main" id="{44432BE9-03D5-1A34-7812-9C75AB9A45B8}"/>
              </a:ext>
            </a:extLst>
          </p:cNvPr>
          <p:cNvSpPr>
            <a:spLocks noGrp="1"/>
          </p:cNvSpPr>
          <p:nvPr>
            <p:ph type="title"/>
          </p:nvPr>
        </p:nvSpPr>
        <p:spPr>
          <a:xfrm>
            <a:off x="0" y="0"/>
            <a:ext cx="9144000" cy="1143000"/>
          </a:xfrm>
          <a:solidFill>
            <a:srgbClr val="CCFF66"/>
          </a:solidFill>
        </p:spPr>
        <p:txBody>
          <a:bodyPr>
            <a:noAutofit/>
          </a:bodyPr>
          <a:lstStyle/>
          <a:p>
            <a:pPr algn="ctr"/>
            <a:r>
              <a:rPr lang="en-US" altLang="en-US" sz="2800" b="1" dirty="0">
                <a:latin typeface="Arial" panose="020B0604020202020204" pitchFamily="34" charset="0"/>
                <a:cs typeface="Arial" panose="020B0604020202020204" pitchFamily="34" charset="0"/>
              </a:rPr>
              <a:t>4.3b. Analysis and reporting in meta-analysis</a:t>
            </a:r>
            <a:endPar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1A2B6AE6-B492-9470-9F62-4CC10B73640E}"/>
              </a:ext>
            </a:extLst>
          </p:cNvPr>
          <p:cNvSpPr txBox="1"/>
          <p:nvPr/>
        </p:nvSpPr>
        <p:spPr>
          <a:xfrm>
            <a:off x="419100" y="1171937"/>
            <a:ext cx="8496300" cy="4893647"/>
          </a:xfrm>
          <a:prstGeom prst="rect">
            <a:avLst/>
          </a:prstGeom>
          <a:noFill/>
        </p:spPr>
        <p:txBody>
          <a:bodyPr wrap="square" rtlCol="0">
            <a:spAutoFit/>
          </a:bodyPr>
          <a:lstStyle/>
          <a:p>
            <a:pPr marL="0" marR="0" lvl="1" algn="l"/>
            <a:r>
              <a:rPr lang="en-GB" sz="2400" b="0" i="0" u="none" strike="noStrike" baseline="0" dirty="0">
                <a:latin typeface="Arial" panose="020B0604020202020204" pitchFamily="34" charset="0"/>
              </a:rPr>
              <a:t>Models of meta-analysis</a:t>
            </a:r>
          </a:p>
          <a:p>
            <a:pPr marL="0" marR="0" lvl="1" algn="l"/>
            <a:r>
              <a:rPr lang="en-GB" sz="2400" b="0" u="sng" strike="noStrike" baseline="0" dirty="0">
                <a:latin typeface="Arial" panose="020B0604020202020204" pitchFamily="34" charset="0"/>
              </a:rPr>
              <a:t>Fixed effects models</a:t>
            </a:r>
            <a:r>
              <a:rPr lang="en-GB" sz="2400" b="0" u="none" strike="noStrike" baseline="0" dirty="0">
                <a:latin typeface="Arial" panose="020B0604020202020204" pitchFamily="34" charset="0"/>
              </a:rPr>
              <a:t> </a:t>
            </a:r>
            <a:r>
              <a:rPr lang="en-GB" sz="2400" b="0" i="0" u="none" strike="noStrike" baseline="0" dirty="0">
                <a:latin typeface="Arial" panose="020B0604020202020204" pitchFamily="34" charset="0"/>
              </a:rPr>
              <a:t>assumes there is 1 single treatment effect across studies. Therefore, differences between treatment effects are due to random variability.</a:t>
            </a:r>
          </a:p>
          <a:p>
            <a:pPr marL="0" marR="0" lvl="1" algn="l"/>
            <a:endParaRPr lang="en-GB" sz="2400" b="0" i="0" u="none" strike="noStrike" baseline="0" dirty="0">
              <a:latin typeface="Arial" panose="020B0604020202020204" pitchFamily="34" charset="0"/>
            </a:endParaRPr>
          </a:p>
          <a:p>
            <a:pPr marL="0" marR="0" lvl="1" algn="l"/>
            <a:r>
              <a:rPr lang="en-GB" sz="2400" b="0" u="sng" strike="noStrike" baseline="0" dirty="0">
                <a:latin typeface="Arial" panose="020B0604020202020204" pitchFamily="34" charset="0"/>
              </a:rPr>
              <a:t>Random effects models</a:t>
            </a:r>
            <a:r>
              <a:rPr lang="en-GB" sz="2400" b="0" u="none" strike="noStrike" baseline="0" dirty="0">
                <a:latin typeface="Arial" panose="020B0604020202020204" pitchFamily="34" charset="0"/>
              </a:rPr>
              <a:t> </a:t>
            </a:r>
            <a:r>
              <a:rPr lang="en-GB" sz="2400" b="0" i="0" u="none" strike="noStrike" baseline="0" dirty="0">
                <a:latin typeface="Arial" panose="020B0604020202020204" pitchFamily="34" charset="0"/>
              </a:rPr>
              <a:t>assumes that the true treatment effect varies from study to study, following a random distribution. Differences between studies owe not just to sampling error, the true treatment effect also varies.</a:t>
            </a:r>
          </a:p>
          <a:p>
            <a:pPr marL="0" marR="0" lvl="1" algn="l"/>
            <a:endParaRPr lang="en-GB" sz="2400" b="0" i="0" u="none" strike="noStrike" baseline="0" dirty="0">
              <a:latin typeface="Arial" panose="020B0604020202020204" pitchFamily="34" charset="0"/>
            </a:endParaRPr>
          </a:p>
          <a:p>
            <a:pPr marL="0" lvl="1"/>
            <a:r>
              <a:rPr lang="en-GB" sz="2400" b="0" i="0" u="none" strike="noStrike" baseline="0" dirty="0">
                <a:latin typeface="Arial" panose="020B0604020202020204" pitchFamily="34" charset="0"/>
              </a:rPr>
              <a:t>Heterogeneity is inevitable. Therefore, r</a:t>
            </a:r>
            <a:r>
              <a:rPr lang="en-GB" sz="2400" b="0" i="0" u="none" strike="noStrike" baseline="0" dirty="0">
                <a:solidFill>
                  <a:srgbClr val="000000"/>
                </a:solidFill>
                <a:latin typeface="Arial" panose="020B0604020202020204" pitchFamily="34" charset="0"/>
              </a:rPr>
              <a:t>andom effects models are generally recommended, with some special considerations </a:t>
            </a:r>
          </a:p>
        </p:txBody>
      </p:sp>
    </p:spTree>
    <p:extLst>
      <p:ext uri="{BB962C8B-B14F-4D97-AF65-F5344CB8AC3E}">
        <p14:creationId xmlns:p14="http://schemas.microsoft.com/office/powerpoint/2010/main" val="2569562171"/>
      </p:ext>
    </p:extLst>
  </p:cSld>
  <p:clrMapOvr>
    <a:masterClrMapping/>
  </p:clrMapOvr>
  <p:transition/>
</p:sld>
</file>

<file path=ppt/slides/slide8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639805" y="481596"/>
            <a:ext cx="8280921" cy="4770537"/>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Linear mixed effects models (LMMs) are the right statistical tool for random effects</a:t>
            </a:r>
          </a:p>
          <a:p>
            <a:r>
              <a:rPr lang="en-GB" sz="2400" dirty="0">
                <a:latin typeface="Arial" panose="020B0604020202020204" pitchFamily="34" charset="0"/>
                <a:cs typeface="Arial" panose="020B0604020202020204" pitchFamily="34" charset="0"/>
              </a:rPr>
              <a:t>LMMs extend ANOVA by providing a </a:t>
            </a:r>
            <a:r>
              <a:rPr lang="en-GB" sz="2400" u="sng" dirty="0">
                <a:latin typeface="Arial" panose="020B0604020202020204" pitchFamily="34" charset="0"/>
                <a:cs typeface="Arial" panose="020B0604020202020204" pitchFamily="34" charset="0"/>
              </a:rPr>
              <a:t>more flexible </a:t>
            </a:r>
            <a:r>
              <a:rPr lang="en-GB" sz="2400" dirty="0">
                <a:latin typeface="Arial" panose="020B0604020202020204" pitchFamily="34" charset="0"/>
                <a:cs typeface="Arial" panose="020B0604020202020204" pitchFamily="34" charset="0"/>
              </a:rPr>
              <a:t>specification of the covariance matrix of the error and allow for both </a:t>
            </a:r>
            <a:r>
              <a:rPr lang="en-GB" sz="2400" u="sng" dirty="0">
                <a:latin typeface="Arial" panose="020B0604020202020204" pitchFamily="34" charset="0"/>
                <a:cs typeface="Arial" panose="020B0604020202020204" pitchFamily="34" charset="0"/>
              </a:rPr>
              <a:t>correlation</a:t>
            </a:r>
            <a:r>
              <a:rPr lang="en-GB" sz="2400" dirty="0">
                <a:latin typeface="Arial" panose="020B0604020202020204" pitchFamily="34" charset="0"/>
                <a:cs typeface="Arial" panose="020B0604020202020204" pitchFamily="34" charset="0"/>
              </a:rPr>
              <a:t> and </a:t>
            </a:r>
            <a:r>
              <a:rPr lang="en-GB" sz="2400" u="sng" dirty="0">
                <a:latin typeface="Arial" panose="020B0604020202020204" pitchFamily="34" charset="0"/>
                <a:cs typeface="Arial" panose="020B0604020202020204" pitchFamily="34" charset="0"/>
              </a:rPr>
              <a:t>heterogeneous variances</a:t>
            </a:r>
            <a:r>
              <a:rPr lang="en-GB" sz="2400" dirty="0">
                <a:latin typeface="Arial" panose="020B0604020202020204" pitchFamily="34" charset="0"/>
                <a:cs typeface="Arial" panose="020B0604020202020204" pitchFamily="34" charset="0"/>
              </a:rPr>
              <a:t>. </a:t>
            </a:r>
          </a:p>
          <a:p>
            <a:r>
              <a:rPr lang="en-GB" sz="2400" dirty="0">
                <a:latin typeface="Arial" panose="020B0604020202020204" pitchFamily="34" charset="0"/>
                <a:cs typeface="Arial" panose="020B0604020202020204" pitchFamily="34" charset="0"/>
              </a:rPr>
              <a:t>However, LMM still assumes data are normally distributed</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LMMs have two model components</a:t>
            </a:r>
          </a:p>
          <a:p>
            <a:pPr marL="800100" lvl="1" indent="-342900">
              <a:buFont typeface="Wingdings" panose="05000000000000000000" pitchFamily="2" charset="2"/>
              <a:buChar char="q"/>
            </a:pPr>
            <a:r>
              <a:rPr lang="en-GB" sz="2000" dirty="0">
                <a:latin typeface="Arial" panose="020B0604020202020204" pitchFamily="34" charset="0"/>
                <a:cs typeface="Arial" panose="020B0604020202020204" pitchFamily="34" charset="0"/>
              </a:rPr>
              <a:t>Fixed effects: e.g. treatments and environmental covariates</a:t>
            </a:r>
          </a:p>
          <a:p>
            <a:pPr marL="800100" lvl="1" indent="-342900">
              <a:buFont typeface="Wingdings" panose="05000000000000000000" pitchFamily="2" charset="2"/>
              <a:buChar char="q"/>
            </a:pPr>
            <a:r>
              <a:rPr lang="en-GB" sz="2000" dirty="0">
                <a:latin typeface="Arial" panose="020B0604020202020204" pitchFamily="34" charset="0"/>
                <a:cs typeface="Arial" panose="020B0604020202020204" pitchFamily="34" charset="0"/>
              </a:rPr>
              <a:t>Random effects: site, replicates</a:t>
            </a:r>
          </a:p>
          <a:p>
            <a:endParaRPr lang="en-GB" sz="2000" dirty="0">
              <a:latin typeface="Arial" panose="020B0604020202020204" pitchFamily="34" charset="0"/>
              <a:cs typeface="Arial" panose="020B0604020202020204" pitchFamily="34" charset="0"/>
            </a:endParaRPr>
          </a:p>
          <a:p>
            <a:r>
              <a:rPr lang="en-GB" sz="2000" dirty="0">
                <a:latin typeface="Arial" panose="020B0604020202020204" pitchFamily="34" charset="0"/>
                <a:cs typeface="Arial" panose="020B0604020202020204" pitchFamily="34" charset="0"/>
              </a:rPr>
              <a:t>Estimation methods:</a:t>
            </a:r>
          </a:p>
          <a:p>
            <a:pPr marL="800100" lvl="1" indent="-342900">
              <a:buFont typeface="Wingdings" panose="05000000000000000000" pitchFamily="2" charset="2"/>
              <a:buChar char="q"/>
            </a:pPr>
            <a:r>
              <a:rPr lang="en-GB" sz="2000" dirty="0">
                <a:latin typeface="Arial" panose="020B0604020202020204" pitchFamily="34" charset="0"/>
                <a:cs typeface="Arial" panose="020B0604020202020204" pitchFamily="34" charset="0"/>
              </a:rPr>
              <a:t>Restricted maximum likelihood (REML) is better</a:t>
            </a:r>
          </a:p>
          <a:p>
            <a:pPr marL="800100" lvl="1" indent="-342900">
              <a:buFont typeface="Wingdings" panose="05000000000000000000" pitchFamily="2" charset="2"/>
              <a:buChar char="q"/>
            </a:pPr>
            <a:r>
              <a:rPr lang="en-GB" sz="2000" dirty="0">
                <a:latin typeface="Arial" panose="020B0604020202020204" pitchFamily="34" charset="0"/>
                <a:cs typeface="Arial" panose="020B0604020202020204" pitchFamily="34" charset="0"/>
              </a:rPr>
              <a:t>Maximum likelihood (ML)</a:t>
            </a:r>
            <a:endParaRPr lang="en-GB" sz="2400" dirty="0">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2" name="TextBox 1">
                <a:extLst>
                  <a:ext uri="{FF2B5EF4-FFF2-40B4-BE49-F238E27FC236}">
                    <a16:creationId xmlns:a16="http://schemas.microsoft.com/office/drawing/2014/main" id="{BDCE85E7-9419-604F-2896-94B6AB30E0A2}"/>
                  </a:ext>
                </a:extLst>
              </p:cNvPr>
              <p:cNvSpPr txBox="1"/>
              <p:nvPr/>
            </p:nvSpPr>
            <p:spPr>
              <a:xfrm>
                <a:off x="639805" y="5831406"/>
                <a:ext cx="7753550" cy="461665"/>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𝑌</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 </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𝜇</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i="1" smtClean="0">
                          <a:effectLst/>
                          <a:latin typeface="Cambria Math" panose="02040503050406030204" pitchFamily="18" charset="0"/>
                          <a:ea typeface="Cambria" panose="02040503050406030204" pitchFamily="18" charset="0"/>
                          <a:cs typeface="Times New Roman" panose="02020603050405020304" pitchFamily="18" charset="0"/>
                        </a:rPr>
                        <m:t>𝑋</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𝑌</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𝑍</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𝑋𝑌</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𝑋𝑍</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𝑌𝑍</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m:t>
                      </m:r>
                      <m:r>
                        <a:rPr lang="en-GB" sz="2400" b="0" i="1" smtClean="0">
                          <a:effectLst/>
                          <a:latin typeface="Cambria Math" panose="02040503050406030204" pitchFamily="18" charset="0"/>
                          <a:ea typeface="Cambria" panose="02040503050406030204" pitchFamily="18" charset="0"/>
                          <a:cs typeface="Times New Roman" panose="02020603050405020304" pitchFamily="18" charset="0"/>
                        </a:rPr>
                        <m:t> ….. +</m:t>
                      </m:r>
                      <m:r>
                        <a:rPr lang="en-US" sz="2400" i="1" smtClean="0">
                          <a:effectLst/>
                          <a:latin typeface="Cambria Math" panose="02040503050406030204" pitchFamily="18" charset="0"/>
                          <a:ea typeface="Cambria" panose="02040503050406030204" pitchFamily="18" charset="0"/>
                          <a:cs typeface="Times New Roman" panose="02020603050405020304" pitchFamily="18" charset="0"/>
                        </a:rPr>
                        <m:t>𝜀</m:t>
                      </m:r>
                    </m:oMath>
                  </m:oMathPara>
                </a14:m>
                <a:endParaRPr lang="en-GB" sz="2400" dirty="0">
                  <a:latin typeface="Arial" panose="020B0604020202020204" pitchFamily="34" charset="0"/>
                  <a:cs typeface="Arial" panose="020B0604020202020204" pitchFamily="34" charset="0"/>
                </a:endParaRPr>
              </a:p>
            </p:txBody>
          </p:sp>
        </mc:Choice>
        <mc:Fallback xmlns="">
          <p:sp>
            <p:nvSpPr>
              <p:cNvPr id="2" name="TextBox 1">
                <a:extLst>
                  <a:ext uri="{FF2B5EF4-FFF2-40B4-BE49-F238E27FC236}">
                    <a16:creationId xmlns:a16="http://schemas.microsoft.com/office/drawing/2014/main" id="{BDCE85E7-9419-604F-2896-94B6AB30E0A2}"/>
                  </a:ext>
                </a:extLst>
              </p:cNvPr>
              <p:cNvSpPr txBox="1">
                <a:spLocks noRot="1" noChangeAspect="1" noMove="1" noResize="1" noEditPoints="1" noAdjustHandles="1" noChangeArrowheads="1" noChangeShapeType="1" noTextEdit="1"/>
              </p:cNvSpPr>
              <p:nvPr/>
            </p:nvSpPr>
            <p:spPr>
              <a:xfrm>
                <a:off x="639805" y="5831406"/>
                <a:ext cx="7753550" cy="461665"/>
              </a:xfrm>
              <a:prstGeom prst="rect">
                <a:avLst/>
              </a:prstGeom>
              <a:blipFill>
                <a:blip r:embed="rId2"/>
                <a:stretch>
                  <a:fillRect b="-12000"/>
                </a:stretch>
              </a:blipFill>
            </p:spPr>
            <p:txBody>
              <a:bodyPr/>
              <a:lstStyle/>
              <a:p>
                <a:r>
                  <a:rPr lang="en-GB">
                    <a:noFill/>
                  </a:rPr>
                  <a:t> </a:t>
                </a:r>
              </a:p>
            </p:txBody>
          </p:sp>
        </mc:Fallback>
      </mc:AlternateContent>
      <p:sp>
        <p:nvSpPr>
          <p:cNvPr id="3" name="TextBox 2">
            <a:extLst>
              <a:ext uri="{FF2B5EF4-FFF2-40B4-BE49-F238E27FC236}">
                <a16:creationId xmlns:a16="http://schemas.microsoft.com/office/drawing/2014/main" id="{87B4CA42-9C7E-2DB9-4329-1E37BBC67784}"/>
              </a:ext>
            </a:extLst>
          </p:cNvPr>
          <p:cNvSpPr txBox="1"/>
          <p:nvPr/>
        </p:nvSpPr>
        <p:spPr>
          <a:xfrm>
            <a:off x="1043608" y="5445224"/>
            <a:ext cx="7753550" cy="523220"/>
          </a:xfrm>
          <a:prstGeom prst="rect">
            <a:avLst/>
          </a:prstGeom>
          <a:noFill/>
        </p:spPr>
        <p:txBody>
          <a:bodyPr wrap="square" rtlCol="0">
            <a:spAutoFit/>
          </a:bodyPr>
          <a:lstStyle/>
          <a:p>
            <a:r>
              <a:rPr lang="en-GB" dirty="0"/>
              <a:t>Generalized model</a:t>
            </a:r>
          </a:p>
        </p:txBody>
      </p:sp>
    </p:spTree>
    <p:extLst>
      <p:ext uri="{BB962C8B-B14F-4D97-AF65-F5344CB8AC3E}">
        <p14:creationId xmlns:p14="http://schemas.microsoft.com/office/powerpoint/2010/main" val="1745613028"/>
      </p:ext>
    </p:extLst>
  </p:cSld>
  <p:clrMapOvr>
    <a:masterClrMapping/>
  </p:clrMapOvr>
</p:sld>
</file>

<file path=ppt/slides/slide8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5BA194-8BC2-C6EE-75D4-38F8F50A64F4}"/>
            </a:ext>
          </a:extLst>
        </p:cNvPr>
        <p:cNvGrpSpPr/>
        <p:nvPr/>
      </p:nvGrpSpPr>
      <p:grpSpPr>
        <a:xfrm>
          <a:off x="0" y="0"/>
          <a:ext cx="0" cy="0"/>
          <a:chOff x="0" y="0"/>
          <a:chExt cx="0" cy="0"/>
        </a:xfrm>
      </p:grpSpPr>
      <p:sp>
        <p:nvSpPr>
          <p:cNvPr id="7" name="TextBox 6">
            <a:extLst>
              <a:ext uri="{FF2B5EF4-FFF2-40B4-BE49-F238E27FC236}">
                <a16:creationId xmlns:a16="http://schemas.microsoft.com/office/drawing/2014/main" id="{9F6D9BEB-84D0-66C5-F0E4-87DE7ACF2F61}"/>
              </a:ext>
            </a:extLst>
          </p:cNvPr>
          <p:cNvSpPr txBox="1"/>
          <p:nvPr/>
        </p:nvSpPr>
        <p:spPr>
          <a:xfrm>
            <a:off x="457201" y="481596"/>
            <a:ext cx="8463526" cy="5078313"/>
          </a:xfrm>
          <a:prstGeom prst="rect">
            <a:avLst/>
          </a:prstGeom>
          <a:noFill/>
        </p:spPr>
        <p:txBody>
          <a:bodyPr wrap="square" rtlCol="0">
            <a:spAutoFit/>
          </a:bodyPr>
          <a:lstStyle/>
          <a:p>
            <a:r>
              <a:rPr lang="en-GB" sz="2400" b="1" dirty="0">
                <a:latin typeface="Arial" panose="020B0604020202020204" pitchFamily="34" charset="0"/>
                <a:cs typeface="Arial" panose="020B0604020202020204" pitchFamily="34" charset="0"/>
              </a:rPr>
              <a:t>Do the analysis to test only those hypotheses stated in your protocol</a:t>
            </a:r>
          </a:p>
          <a:p>
            <a:endParaRPr lang="en-GB" sz="2400" b="1" dirty="0">
              <a:latin typeface="Arial" panose="020B0604020202020204" pitchFamily="34" charset="0"/>
              <a:cs typeface="Arial" panose="020B0604020202020204" pitchFamily="34" charset="0"/>
            </a:endParaRPr>
          </a:p>
          <a:p>
            <a:r>
              <a:rPr lang="en-GB" sz="2400" b="1" dirty="0">
                <a:latin typeface="Arial" panose="020B0604020202020204" pitchFamily="34" charset="0"/>
                <a:cs typeface="Arial" panose="020B0604020202020204" pitchFamily="34" charset="0"/>
              </a:rPr>
              <a:t>Avoid data dredging and </a:t>
            </a:r>
            <a:r>
              <a:rPr lang="en-GB" sz="2400" b="1" i="1" dirty="0">
                <a:latin typeface="Arial" panose="020B0604020202020204" pitchFamily="34" charset="0"/>
                <a:cs typeface="Arial" panose="020B0604020202020204" pitchFamily="34" charset="0"/>
              </a:rPr>
              <a:t>post-hoc</a:t>
            </a:r>
            <a:r>
              <a:rPr lang="en-GB" sz="2400" b="1" dirty="0">
                <a:latin typeface="Arial" panose="020B0604020202020204" pitchFamily="34" charset="0"/>
                <a:cs typeface="Arial" panose="020B0604020202020204" pitchFamily="34" charset="0"/>
              </a:rPr>
              <a:t> reframing</a:t>
            </a:r>
          </a:p>
          <a:p>
            <a:pPr algn="l">
              <a:lnSpc>
                <a:spcPct val="150000"/>
              </a:lnSpc>
            </a:pPr>
            <a:r>
              <a:rPr lang="en-GB" sz="2400" b="0" i="0" u="none" strike="noStrike" baseline="0" dirty="0">
                <a:solidFill>
                  <a:srgbClr val="000000"/>
                </a:solidFill>
                <a:latin typeface="Arial" panose="020B0604020202020204" pitchFamily="34" charset="0"/>
                <a:cs typeface="Arial" panose="020B0604020202020204" pitchFamily="34" charset="0"/>
              </a:rPr>
              <a:t>Data dredging (</a:t>
            </a:r>
            <a:r>
              <a:rPr lang="en-GB" sz="2400" b="0" i="1" u="none" strike="noStrike" baseline="0" dirty="0">
                <a:solidFill>
                  <a:srgbClr val="000000"/>
                </a:solidFill>
                <a:latin typeface="Arial" panose="020B0604020202020204" pitchFamily="34" charset="0"/>
                <a:cs typeface="Arial" panose="020B0604020202020204" pitchFamily="34" charset="0"/>
              </a:rPr>
              <a:t>P</a:t>
            </a:r>
            <a:r>
              <a:rPr lang="en-GB" sz="2400" b="0" i="0" u="none" strike="noStrike" baseline="0" dirty="0">
                <a:solidFill>
                  <a:srgbClr val="000000"/>
                </a:solidFill>
                <a:latin typeface="Arial" panose="020B0604020202020204" pitchFamily="34" charset="0"/>
                <a:cs typeface="Arial" panose="020B0604020202020204" pitchFamily="34" charset="0"/>
              </a:rPr>
              <a:t>-fishing) means repeatedly searching for “significant” differences beyond the original hypothesis.</a:t>
            </a:r>
          </a:p>
          <a:p>
            <a:pPr algn="l">
              <a:lnSpc>
                <a:spcPct val="150000"/>
              </a:lnSpc>
            </a:pPr>
            <a:endParaRPr lang="en-GB" sz="2400" b="0" i="1" u="none" strike="noStrike" baseline="0" dirty="0">
              <a:solidFill>
                <a:srgbClr val="000000"/>
              </a:solidFill>
              <a:latin typeface="Arial" panose="020B0604020202020204" pitchFamily="34" charset="0"/>
              <a:cs typeface="Arial" panose="020B0604020202020204" pitchFamily="34" charset="0"/>
            </a:endParaRPr>
          </a:p>
          <a:p>
            <a:pPr algn="l">
              <a:lnSpc>
                <a:spcPct val="150000"/>
              </a:lnSpc>
            </a:pPr>
            <a:r>
              <a:rPr lang="en-GB" sz="2400" b="0" i="1" u="none" strike="noStrike" baseline="0" dirty="0">
                <a:solidFill>
                  <a:srgbClr val="000000"/>
                </a:solidFill>
                <a:latin typeface="Arial" panose="020B0604020202020204" pitchFamily="34" charset="0"/>
                <a:cs typeface="Arial" panose="020B0604020202020204" pitchFamily="34" charset="0"/>
              </a:rPr>
              <a:t>Post-hoc </a:t>
            </a:r>
            <a:r>
              <a:rPr lang="en-GB" sz="2400" b="0" i="0" u="none" strike="noStrike" baseline="0" dirty="0">
                <a:solidFill>
                  <a:srgbClr val="000000"/>
                </a:solidFill>
                <a:latin typeface="Arial" panose="020B0604020202020204" pitchFamily="34" charset="0"/>
                <a:cs typeface="Arial" panose="020B0604020202020204" pitchFamily="34" charset="0"/>
              </a:rPr>
              <a:t>reframing refers to formulating hypotheses after the results are known</a:t>
            </a:r>
          </a:p>
          <a:p>
            <a:endParaRPr lang="en-GB" sz="2400" b="1" dirty="0">
              <a:latin typeface="Arial" panose="020B0604020202020204" pitchFamily="34" charset="0"/>
              <a:cs typeface="Arial" panose="020B0604020202020204" pitchFamily="34" charset="0"/>
            </a:endParaRPr>
          </a:p>
          <a:p>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941553884"/>
      </p:ext>
    </p:extLst>
  </p:cSld>
  <p:clrMapOvr>
    <a:masterClrMapping/>
  </p:clrMapOvr>
</p:sld>
</file>

<file path=ppt/slides/slide8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9F73E25-F762-7ACC-E45A-786CE481383A}"/>
            </a:ext>
          </a:extLst>
        </p:cNvPr>
        <p:cNvGrpSpPr/>
        <p:nvPr/>
      </p:nvGrpSpPr>
      <p:grpSpPr>
        <a:xfrm>
          <a:off x="0" y="0"/>
          <a:ext cx="0" cy="0"/>
          <a:chOff x="0" y="0"/>
          <a:chExt cx="0" cy="0"/>
        </a:xfrm>
      </p:grpSpPr>
      <p:sp>
        <p:nvSpPr>
          <p:cNvPr id="41985" name="Rectangle 3">
            <a:extLst>
              <a:ext uri="{FF2B5EF4-FFF2-40B4-BE49-F238E27FC236}">
                <a16:creationId xmlns:a16="http://schemas.microsoft.com/office/drawing/2014/main" id="{10724E45-89E0-CD09-E4E7-A1EAF450EFF8}"/>
              </a:ext>
            </a:extLst>
          </p:cNvPr>
          <p:cNvSpPr>
            <a:spLocks noGrp="1" noChangeArrowheads="1"/>
          </p:cNvSpPr>
          <p:nvPr>
            <p:ph idx="1"/>
          </p:nvPr>
        </p:nvSpPr>
        <p:spPr>
          <a:xfrm>
            <a:off x="381000" y="1143000"/>
            <a:ext cx="8610600" cy="4953000"/>
          </a:xfrm>
        </p:spPr>
        <p:txBody>
          <a:bodyPr rtlCol="0">
            <a:noAutofit/>
          </a:bodyPr>
          <a:lstStyle/>
          <a:p>
            <a:pPr marL="252000" indent="-266700">
              <a:lnSpc>
                <a:spcPct val="10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Flow diagram of the review process, showing studies returned by the search, included/excluded at each stage, and included in the final data extraction stage (next slide)</a:t>
            </a:r>
          </a:p>
          <a:p>
            <a:pPr marL="252000" indent="-266700">
              <a:lnSpc>
                <a:spcPct val="10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Map showing the distribution of studies;</a:t>
            </a:r>
          </a:p>
          <a:p>
            <a:pPr marL="252000" indent="-266700">
              <a:lnSpc>
                <a:spcPct val="100000"/>
              </a:lnSpc>
              <a:spcBef>
                <a:spcPts val="600"/>
              </a:spcBef>
              <a:spcAft>
                <a:spcPts val="600"/>
              </a:spcAft>
              <a:buFont typeface="Wingdings" panose="05000000000000000000" pitchFamily="2" charset="2"/>
              <a:buChar char="§"/>
            </a:pPr>
            <a:r>
              <a:rPr lang="en-GB" sz="2400" dirty="0">
                <a:latin typeface="Arial" panose="020B0604020202020204" pitchFamily="34" charset="0"/>
                <a:cs typeface="Arial" panose="020B0604020202020204" pitchFamily="34" charset="0"/>
              </a:rPr>
              <a:t>Forest plots providing information on individual studies and the pooled effect size;</a:t>
            </a:r>
          </a:p>
          <a:p>
            <a:pPr marL="252000" indent="-266700">
              <a:lnSpc>
                <a:spcPct val="10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Table showing sub-group analyses and tests of significance</a:t>
            </a:r>
          </a:p>
          <a:p>
            <a:pPr marL="252000" indent="-266700">
              <a:lnSpc>
                <a:spcPct val="100000"/>
              </a:lnSpc>
              <a:spcBef>
                <a:spcPts val="600"/>
              </a:spcBef>
              <a:spcAft>
                <a:spcPts val="600"/>
              </a:spcAft>
              <a:buFont typeface="Wingdings" panose="05000000000000000000" pitchFamily="2" charset="2"/>
              <a:buChar char="§"/>
            </a:pPr>
            <a:r>
              <a:rPr lang="en-US" sz="2400" dirty="0">
                <a:latin typeface="Arial" panose="020B0604020202020204" pitchFamily="34" charset="0"/>
                <a:cs typeface="Arial" panose="020B0604020202020204" pitchFamily="34" charset="0"/>
              </a:rPr>
              <a:t>Heterogeneity tests</a:t>
            </a:r>
          </a:p>
          <a:p>
            <a:pPr marL="252000" marR="0" indent="-266700" algn="l">
              <a:lnSpc>
                <a:spcPct val="100000"/>
              </a:lnSpc>
              <a:spcBef>
                <a:spcPts val="600"/>
              </a:spcBef>
              <a:spcAft>
                <a:spcPts val="600"/>
              </a:spcAft>
              <a:buFont typeface="Wingdings" panose="05000000000000000000" pitchFamily="2" charset="2"/>
              <a:buChar char="§"/>
            </a:pPr>
            <a:r>
              <a:rPr lang="en-GB" sz="2400" b="0" i="0" u="none" strike="noStrike" baseline="0" dirty="0">
                <a:latin typeface="Arial" panose="020B0604020202020204" pitchFamily="34" charset="0"/>
                <a:cs typeface="Arial" panose="020B0604020202020204" pitchFamily="34" charset="0"/>
              </a:rPr>
              <a:t>Sensitivity analyses results</a:t>
            </a:r>
          </a:p>
          <a:p>
            <a:pPr marL="252000" indent="-266700">
              <a:lnSpc>
                <a:spcPct val="100000"/>
              </a:lnSpc>
              <a:spcBef>
                <a:spcPts val="600"/>
              </a:spcBef>
              <a:spcAft>
                <a:spcPts val="600"/>
              </a:spcAft>
              <a:buFont typeface="Wingdings" panose="05000000000000000000" pitchFamily="2" charset="2"/>
              <a:buChar char="§"/>
            </a:pPr>
            <a:r>
              <a:rPr lang="en-US" altLang="en-US" sz="2400" dirty="0">
                <a:solidFill>
                  <a:schemeClr val="tx1"/>
                </a:solidFill>
                <a:latin typeface="Arial" panose="020B0604020202020204" pitchFamily="34" charset="0"/>
                <a:cs typeface="Arial" panose="020B0604020202020204" pitchFamily="34" charset="0"/>
              </a:rPr>
              <a:t>Gaps and future research needs</a:t>
            </a:r>
            <a:endParaRPr lang="en-US" sz="2400" dirty="0">
              <a:latin typeface="Arial" panose="020B0604020202020204" pitchFamily="34" charset="0"/>
              <a:cs typeface="Arial" panose="020B0604020202020204" pitchFamily="34" charset="0"/>
            </a:endParaRPr>
          </a:p>
          <a:p>
            <a:pPr marL="252000">
              <a:lnSpc>
                <a:spcPct val="100000"/>
              </a:lnSpc>
              <a:spcBef>
                <a:spcPts val="600"/>
              </a:spcBef>
              <a:spcAft>
                <a:spcPts val="600"/>
              </a:spcAft>
              <a:buFont typeface="Wingdings" panose="05000000000000000000" pitchFamily="2" charset="2"/>
              <a:buChar char="§"/>
            </a:pPr>
            <a:endParaRPr lang="en-GB" sz="2400" dirty="0">
              <a:latin typeface="Arial" panose="020B0604020202020204" pitchFamily="34" charset="0"/>
              <a:cs typeface="Arial" panose="020B0604020202020204" pitchFamily="34" charset="0"/>
            </a:endParaRPr>
          </a:p>
        </p:txBody>
      </p:sp>
      <p:sp>
        <p:nvSpPr>
          <p:cNvPr id="4" name="Title 1">
            <a:extLst>
              <a:ext uri="{FF2B5EF4-FFF2-40B4-BE49-F238E27FC236}">
                <a16:creationId xmlns:a16="http://schemas.microsoft.com/office/drawing/2014/main" id="{80EDD427-71B0-A7F8-CCD7-4F0558B702E3}"/>
              </a:ext>
            </a:extLst>
          </p:cNvPr>
          <p:cNvSpPr>
            <a:spLocks noGrp="1"/>
          </p:cNvSpPr>
          <p:nvPr>
            <p:ph type="title"/>
          </p:nvPr>
        </p:nvSpPr>
        <p:spPr>
          <a:xfrm>
            <a:off x="0" y="0"/>
            <a:ext cx="9144000" cy="1143000"/>
          </a:xfrm>
          <a:solidFill>
            <a:srgbClr val="CCFF66"/>
          </a:solidFill>
        </p:spPr>
        <p:txBody>
          <a:bodyPr>
            <a:noAutofit/>
          </a:bodyPr>
          <a:lstStyle/>
          <a:p>
            <a:pPr algn="ctr"/>
            <a:r>
              <a:rPr lang="en-US" altLang="en-US" sz="2800" b="1" dirty="0">
                <a:latin typeface="Arial" panose="020B0604020202020204" pitchFamily="34" charset="0"/>
                <a:cs typeface="Arial" panose="020B0604020202020204" pitchFamily="34" charset="0"/>
              </a:rPr>
              <a:t>Reporting meta-analysis results</a:t>
            </a:r>
            <a:endParaRPr lang="en-US" sz="2800" b="1" dirty="0">
              <a:solidFill>
                <a:schemeClr val="bg1"/>
              </a:solidFill>
              <a:effectLst>
                <a:outerShdw blurRad="38100" dist="38100" dir="2700000" algn="tl">
                  <a:srgbClr val="000000">
                    <a:alpha val="43137"/>
                  </a:srgb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443110521"/>
      </p:ext>
    </p:extLst>
  </p:cSld>
  <p:clrMapOvr>
    <a:masterClrMapping/>
  </p:clrMapOvr>
  <p:transition/>
</p:sld>
</file>

<file path=ppt/slides/slide8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6408D63-A33F-6DF1-D928-E8DD76A65662}"/>
            </a:ext>
          </a:extLst>
        </p:cNvPr>
        <p:cNvGrpSpPr/>
        <p:nvPr/>
      </p:nvGrpSpPr>
      <p:grpSpPr>
        <a:xfrm>
          <a:off x="0" y="0"/>
          <a:ext cx="0" cy="0"/>
          <a:chOff x="0" y="0"/>
          <a:chExt cx="0" cy="0"/>
        </a:xfrm>
      </p:grpSpPr>
      <p:sp>
        <p:nvSpPr>
          <p:cNvPr id="8193" name="Text Box 1">
            <a:extLst>
              <a:ext uri="{FF2B5EF4-FFF2-40B4-BE49-F238E27FC236}">
                <a16:creationId xmlns:a16="http://schemas.microsoft.com/office/drawing/2014/main" id="{4CF34D42-1833-9B26-C45A-26222B04A910}"/>
              </a:ext>
            </a:extLst>
          </p:cNvPr>
          <p:cNvSpPr txBox="1">
            <a:spLocks noChangeArrowheads="1"/>
          </p:cNvSpPr>
          <p:nvPr/>
        </p:nvSpPr>
        <p:spPr bwMode="auto">
          <a:xfrm>
            <a:off x="573088" y="150813"/>
            <a:ext cx="7997825" cy="838200"/>
          </a:xfrm>
          <a:prstGeom prst="rect">
            <a:avLst/>
          </a:prstGeom>
          <a:noFill/>
          <a:ln w="9525">
            <a:noFill/>
            <a:round/>
            <a:headEnd/>
            <a:tailEnd/>
          </a:ln>
          <a:effectLst/>
        </p:spPr>
        <p:txBody>
          <a:bodyPr lIns="0" tIns="0" rIns="0" bIns="0" anchor="b"/>
          <a:lstStyle/>
          <a:p>
            <a:pPr eaLnBrk="1" hangingPunct="1">
              <a:lnSpc>
                <a:spcPct val="90000"/>
              </a:lnSpc>
              <a:buClr>
                <a:srgbClr val="000000"/>
              </a:buClr>
              <a:buSzPct val="100000"/>
              <a:buFont typeface="Times New Roman" pitchFamily="16" charset="0"/>
              <a:buNone/>
              <a:tabLst>
                <a:tab pos="0" algn="l"/>
                <a:tab pos="914400" algn="l"/>
                <a:tab pos="1828800" algn="l"/>
                <a:tab pos="2743200" algn="l"/>
                <a:tab pos="3657600" algn="l"/>
                <a:tab pos="4572000" algn="l"/>
                <a:tab pos="5486400" algn="l"/>
                <a:tab pos="6400800" algn="l"/>
                <a:tab pos="7315200" algn="l"/>
                <a:tab pos="8229600" algn="l"/>
                <a:tab pos="9144000" algn="l"/>
                <a:tab pos="10058400" algn="l"/>
              </a:tabLst>
              <a:defRPr/>
            </a:pPr>
            <a:endParaRPr lang="en-US" sz="3200" b="1" dirty="0">
              <a:solidFill>
                <a:srgbClr val="FFFFFF"/>
              </a:solidFill>
              <a:effectLst>
                <a:outerShdw blurRad="38100" dist="38100" dir="2700000" algn="tl">
                  <a:srgbClr val="000000">
                    <a:alpha val="43137"/>
                  </a:srgbClr>
                </a:outerShdw>
              </a:effectLst>
              <a:latin typeface="Trebuchet MS" pitchFamily="32" charset="0"/>
              <a:ea typeface="+mn-ea"/>
              <a:cs typeface="Lucida Sans Unicode" charset="0"/>
            </a:endParaRPr>
          </a:p>
        </p:txBody>
      </p:sp>
      <p:sp>
        <p:nvSpPr>
          <p:cNvPr id="11268" name="Title 7">
            <a:extLst>
              <a:ext uri="{FF2B5EF4-FFF2-40B4-BE49-F238E27FC236}">
                <a16:creationId xmlns:a16="http://schemas.microsoft.com/office/drawing/2014/main" id="{9D5048B6-566C-F0EF-1D6B-1D0FF2262256}"/>
              </a:ext>
            </a:extLst>
          </p:cNvPr>
          <p:cNvSpPr>
            <a:spLocks noGrp="1"/>
          </p:cNvSpPr>
          <p:nvPr>
            <p:ph type="title"/>
          </p:nvPr>
        </p:nvSpPr>
        <p:spPr>
          <a:xfrm>
            <a:off x="0" y="0"/>
            <a:ext cx="9144000" cy="989013"/>
          </a:xfrm>
          <a:solidFill>
            <a:srgbClr val="CCFF66"/>
          </a:solidFill>
        </p:spPr>
        <p:txBody>
          <a:bodyPr rtlCol="0">
            <a:normAutofit/>
          </a:bodyPr>
          <a:lstStyle/>
          <a:p>
            <a:pPr algn="ctr">
              <a:defRPr/>
            </a:pPr>
            <a:r>
              <a:rPr lang="en-US" sz="2800" b="1" dirty="0">
                <a:latin typeface="Arial" panose="020B0604020202020204" pitchFamily="34" charset="0"/>
                <a:cs typeface="Arial" panose="020B0604020202020204" pitchFamily="34" charset="0"/>
              </a:rPr>
              <a:t>Flow diagram of the review process</a:t>
            </a:r>
            <a:r>
              <a:rPr lang="en-US" altLang="en-US" sz="2800" b="1" dirty="0">
                <a:latin typeface="Arial" panose="020B0604020202020204" pitchFamily="34" charset="0"/>
                <a:cs typeface="Arial" panose="020B0604020202020204" pitchFamily="34" charset="0"/>
              </a:rPr>
              <a:t>: PRISMA chart</a:t>
            </a:r>
            <a:endParaRPr lang="en-US" altLang="en-US" sz="2800" b="1" dirty="0">
              <a:solidFill>
                <a:srgbClr val="FF0000"/>
              </a:solidFill>
              <a:latin typeface="Arial" panose="020B0604020202020204" pitchFamily="34" charset="0"/>
              <a:cs typeface="Arial" panose="020B0604020202020204" pitchFamily="34" charset="0"/>
            </a:endParaRPr>
          </a:p>
        </p:txBody>
      </p:sp>
      <p:pic>
        <p:nvPicPr>
          <p:cNvPr id="6" name="Picture 5">
            <a:extLst>
              <a:ext uri="{FF2B5EF4-FFF2-40B4-BE49-F238E27FC236}">
                <a16:creationId xmlns:a16="http://schemas.microsoft.com/office/drawing/2014/main" id="{9A47014D-01E1-7870-F881-DAFA0180518C}"/>
              </a:ext>
            </a:extLst>
          </p:cNvPr>
          <p:cNvPicPr>
            <a:picLocks noChangeAspect="1"/>
          </p:cNvPicPr>
          <p:nvPr/>
        </p:nvPicPr>
        <p:blipFill>
          <a:blip r:embed="rId3"/>
          <a:stretch>
            <a:fillRect/>
          </a:stretch>
        </p:blipFill>
        <p:spPr>
          <a:xfrm>
            <a:off x="1676400" y="1078601"/>
            <a:ext cx="6192603" cy="5636209"/>
          </a:xfrm>
          <a:prstGeom prst="rect">
            <a:avLst/>
          </a:prstGeom>
        </p:spPr>
      </p:pic>
      <p:sp>
        <p:nvSpPr>
          <p:cNvPr id="7" name="TextBox 6">
            <a:extLst>
              <a:ext uri="{FF2B5EF4-FFF2-40B4-BE49-F238E27FC236}">
                <a16:creationId xmlns:a16="http://schemas.microsoft.com/office/drawing/2014/main" id="{AB16003B-4DE1-8D41-3605-A85745369CA7}"/>
              </a:ext>
            </a:extLst>
          </p:cNvPr>
          <p:cNvSpPr txBox="1"/>
          <p:nvPr/>
        </p:nvSpPr>
        <p:spPr>
          <a:xfrm>
            <a:off x="304800" y="1143000"/>
            <a:ext cx="1600200" cy="369332"/>
          </a:xfrm>
          <a:prstGeom prst="rect">
            <a:avLst/>
          </a:prstGeom>
          <a:noFill/>
        </p:spPr>
        <p:txBody>
          <a:bodyPr wrap="square" rtlCol="0">
            <a:spAutoFit/>
          </a:bodyPr>
          <a:lstStyle/>
          <a:p>
            <a:r>
              <a:rPr lang="en-GB" b="1" dirty="0"/>
              <a:t>Example</a:t>
            </a:r>
          </a:p>
        </p:txBody>
      </p:sp>
    </p:spTree>
    <p:extLst>
      <p:ext uri="{BB962C8B-B14F-4D97-AF65-F5344CB8AC3E}">
        <p14:creationId xmlns:p14="http://schemas.microsoft.com/office/powerpoint/2010/main" val="3998739045"/>
      </p:ext>
    </p:extLst>
  </p:cSld>
  <p:clrMapOvr>
    <a:masterClrMapping/>
  </p:clrMapOvr>
  <p:transition/>
  <p:timing>
    <p:tnLst>
      <p:par>
        <p:cTn id="1" dur="indefinite" restart="never" nodeType="tmRoot">
          <p:childTnLst>
            <p:seq concurrent="1" nextAc="seek">
              <p:cTn id="2" dur="0" nodeType="mainSeq"/>
              <p:prevCondLst>
                <p:cond evt="onPrev" delay="0">
                  <p:tgtEl>
                    <p:sldTgt/>
                  </p:tgtEl>
                </p:cond>
              </p:prevCondLst>
              <p:nextCondLst>
                <p:cond evt="onNext" delay="0">
                  <p:tgtEl>
                    <p:sldTgt/>
                  </p:tgtEl>
                </p:cond>
              </p:nextCondLst>
            </p:seq>
          </p:childTnLst>
        </p:cTn>
      </p:par>
    </p:tnLst>
  </p:timing>
</p:sld>
</file>

<file path=ppt/slides/slide8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DAA96B2-2359-113B-C79C-EF744FC62EFA}"/>
              </a:ext>
            </a:extLst>
          </p:cNvPr>
          <p:cNvPicPr>
            <a:picLocks noChangeAspect="1"/>
          </p:cNvPicPr>
          <p:nvPr/>
        </p:nvPicPr>
        <p:blipFill>
          <a:blip r:embed="rId2"/>
          <a:stretch>
            <a:fillRect/>
          </a:stretch>
        </p:blipFill>
        <p:spPr>
          <a:xfrm>
            <a:off x="51222" y="1295400"/>
            <a:ext cx="9000655" cy="4267200"/>
          </a:xfrm>
          <a:prstGeom prst="rect">
            <a:avLst/>
          </a:prstGeom>
        </p:spPr>
      </p:pic>
      <p:sp>
        <p:nvSpPr>
          <p:cNvPr id="4" name="Title 7">
            <a:extLst>
              <a:ext uri="{FF2B5EF4-FFF2-40B4-BE49-F238E27FC236}">
                <a16:creationId xmlns:a16="http://schemas.microsoft.com/office/drawing/2014/main" id="{A132DA31-4D6C-599E-78FC-D9E625AFAB35}"/>
              </a:ext>
            </a:extLst>
          </p:cNvPr>
          <p:cNvSpPr txBox="1">
            <a:spLocks/>
          </p:cNvSpPr>
          <p:nvPr/>
        </p:nvSpPr>
        <p:spPr>
          <a:xfrm>
            <a:off x="0" y="0"/>
            <a:ext cx="9144000" cy="989013"/>
          </a:xfrm>
          <a:prstGeom prst="rect">
            <a:avLst/>
          </a:prstGeom>
          <a:solidFill>
            <a:srgbClr val="CCFF66"/>
          </a:solidFill>
        </p:spPr>
        <p:txBody>
          <a:bodyPr rtlCol="0">
            <a:norm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defRPr/>
            </a:pPr>
            <a:endParaRPr lang="en-US" sz="2800" b="1" dirty="0">
              <a:latin typeface="Arial" panose="020B0604020202020204" pitchFamily="34" charset="0"/>
              <a:cs typeface="Arial" panose="020B0604020202020204" pitchFamily="34" charset="0"/>
            </a:endParaRPr>
          </a:p>
          <a:p>
            <a:pPr algn="ctr">
              <a:defRPr/>
            </a:pPr>
            <a:r>
              <a:rPr lang="en-US" sz="2800" b="1" dirty="0">
                <a:latin typeface="Arial" panose="020B0604020202020204" pitchFamily="34" charset="0"/>
                <a:cs typeface="Arial" panose="020B0604020202020204" pitchFamily="34" charset="0"/>
              </a:rPr>
              <a:t>Map showing distribution of study sites</a:t>
            </a:r>
            <a:endParaRPr lang="en-US" altLang="en-US" sz="2800" b="1" dirty="0">
              <a:solidFill>
                <a:srgbClr val="FF00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D10682E6-0557-3906-81CB-6E9B2E0F7109}"/>
              </a:ext>
            </a:extLst>
          </p:cNvPr>
          <p:cNvSpPr txBox="1"/>
          <p:nvPr/>
        </p:nvSpPr>
        <p:spPr>
          <a:xfrm>
            <a:off x="762000" y="5841979"/>
            <a:ext cx="8153400" cy="369332"/>
          </a:xfrm>
          <a:prstGeom prst="rect">
            <a:avLst/>
          </a:prstGeom>
          <a:noFill/>
        </p:spPr>
        <p:txBody>
          <a:bodyPr wrap="square" rtlCol="0">
            <a:spAutoFit/>
          </a:bodyPr>
          <a:lstStyle/>
          <a:p>
            <a:r>
              <a:rPr lang="en-US" dirty="0">
                <a:latin typeface="Arial" panose="020B0604020202020204" pitchFamily="34" charset="0"/>
                <a:cs typeface="Arial" panose="020B0604020202020204" pitchFamily="34" charset="0"/>
              </a:rPr>
              <a:t>Map showing study sites and soil zinc deficiency </a:t>
            </a:r>
            <a:r>
              <a:rPr lang="en-GB" dirty="0">
                <a:latin typeface="Arial" panose="020B0604020202020204" pitchFamily="34" charset="0"/>
                <a:cs typeface="Arial" panose="020B0604020202020204" pitchFamily="34" charset="0"/>
              </a:rPr>
              <a:t>(Kihara et al., 2024)</a:t>
            </a:r>
          </a:p>
        </p:txBody>
      </p:sp>
    </p:spTree>
    <p:extLst>
      <p:ext uri="{BB962C8B-B14F-4D97-AF65-F5344CB8AC3E}">
        <p14:creationId xmlns:p14="http://schemas.microsoft.com/office/powerpoint/2010/main" val="3267227144"/>
      </p:ext>
    </p:extLst>
  </p:cSld>
  <p:clrMapOvr>
    <a:masterClrMapping/>
  </p:clrMapOvr>
</p:sld>
</file>

<file path=ppt/slides/slide8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E8EBCBBB-86A0-1C30-2FF2-C9C006E55629}"/>
              </a:ext>
            </a:extLst>
          </p:cNvPr>
          <p:cNvPicPr>
            <a:picLocks noChangeAspect="1"/>
          </p:cNvPicPr>
          <p:nvPr/>
        </p:nvPicPr>
        <p:blipFill>
          <a:blip r:embed="rId2"/>
          <a:stretch>
            <a:fillRect/>
          </a:stretch>
        </p:blipFill>
        <p:spPr>
          <a:xfrm>
            <a:off x="3962400" y="946231"/>
            <a:ext cx="4343400" cy="5658779"/>
          </a:xfrm>
          <a:prstGeom prst="rect">
            <a:avLst/>
          </a:prstGeom>
        </p:spPr>
      </p:pic>
      <p:sp>
        <p:nvSpPr>
          <p:cNvPr id="4" name="Title 7">
            <a:extLst>
              <a:ext uri="{FF2B5EF4-FFF2-40B4-BE49-F238E27FC236}">
                <a16:creationId xmlns:a16="http://schemas.microsoft.com/office/drawing/2014/main" id="{10EEEAC8-5B76-1D3E-AB76-AF73A43DDD43}"/>
              </a:ext>
            </a:extLst>
          </p:cNvPr>
          <p:cNvSpPr txBox="1">
            <a:spLocks/>
          </p:cNvSpPr>
          <p:nvPr/>
        </p:nvSpPr>
        <p:spPr>
          <a:xfrm>
            <a:off x="0" y="1"/>
            <a:ext cx="9144000" cy="946230"/>
          </a:xfrm>
          <a:prstGeom prst="rect">
            <a:avLst/>
          </a:prstGeom>
          <a:solidFill>
            <a:srgbClr val="CCFF66"/>
          </a:solidFill>
        </p:spPr>
        <p:txBody>
          <a:bodyPr rtlCol="0">
            <a:noAutofit/>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pPr algn="ctr">
              <a:defRPr/>
            </a:pPr>
            <a:endParaRPr lang="en-US" sz="2800" b="1" dirty="0">
              <a:latin typeface="Arial" panose="020B0604020202020204" pitchFamily="34" charset="0"/>
              <a:cs typeface="Arial" panose="020B0604020202020204" pitchFamily="34" charset="0"/>
            </a:endParaRPr>
          </a:p>
          <a:p>
            <a:pPr algn="ctr">
              <a:defRPr/>
            </a:pPr>
            <a:r>
              <a:rPr lang="en-US" sz="2800" b="1" dirty="0">
                <a:latin typeface="Arial" panose="020B0604020202020204" pitchFamily="34" charset="0"/>
                <a:cs typeface="Arial" panose="020B0604020202020204" pitchFamily="34" charset="0"/>
              </a:rPr>
              <a:t>Forest plot showing effect sizes</a:t>
            </a:r>
          </a:p>
          <a:p>
            <a:pPr algn="ctr">
              <a:defRPr/>
            </a:pPr>
            <a:endParaRPr lang="en-US" sz="2800" b="1" dirty="0">
              <a:latin typeface="Arial" panose="020B0604020202020204" pitchFamily="34" charset="0"/>
              <a:cs typeface="Arial" panose="020B0604020202020204" pitchFamily="34" charset="0"/>
            </a:endParaRPr>
          </a:p>
          <a:p>
            <a:pPr algn="ctr">
              <a:defRPr/>
            </a:pPr>
            <a:r>
              <a:rPr lang="en-US" sz="2800" b="1" dirty="0">
                <a:latin typeface="Arial" panose="020B0604020202020204" pitchFamily="34" charset="0"/>
                <a:cs typeface="Arial" panose="020B0604020202020204" pitchFamily="34" charset="0"/>
              </a:rPr>
              <a:t> </a:t>
            </a:r>
            <a:endParaRPr lang="en-US" altLang="en-US" sz="2800" b="1" dirty="0">
              <a:solidFill>
                <a:srgbClr val="FF0000"/>
              </a:solidFill>
              <a:latin typeface="Arial" panose="020B0604020202020204" pitchFamily="34" charset="0"/>
              <a:cs typeface="Arial" panose="020B0604020202020204" pitchFamily="34" charset="0"/>
            </a:endParaRPr>
          </a:p>
        </p:txBody>
      </p:sp>
      <p:sp>
        <p:nvSpPr>
          <p:cNvPr id="5" name="TextBox 4">
            <a:extLst>
              <a:ext uri="{FF2B5EF4-FFF2-40B4-BE49-F238E27FC236}">
                <a16:creationId xmlns:a16="http://schemas.microsoft.com/office/drawing/2014/main" id="{4315D14A-11AF-2D46-AED3-726EC63E629A}"/>
              </a:ext>
            </a:extLst>
          </p:cNvPr>
          <p:cNvSpPr txBox="1"/>
          <p:nvPr/>
        </p:nvSpPr>
        <p:spPr>
          <a:xfrm>
            <a:off x="457200" y="5562600"/>
            <a:ext cx="3276600" cy="584775"/>
          </a:xfrm>
          <a:prstGeom prst="rect">
            <a:avLst/>
          </a:prstGeom>
          <a:noFill/>
        </p:spPr>
        <p:txBody>
          <a:bodyPr wrap="square" rtlCol="0">
            <a:spAutoFit/>
          </a:bodyPr>
          <a:lstStyle/>
          <a:p>
            <a:r>
              <a:rPr lang="en-GB" sz="1600" dirty="0">
                <a:latin typeface="Arial" panose="020B0604020202020204" pitchFamily="34" charset="0"/>
                <a:cs typeface="Arial" panose="020B0604020202020204" pitchFamily="34" charset="0"/>
              </a:rPr>
              <a:t>Effect of biochar addition on crop yield (Zhang et al., 2021)</a:t>
            </a:r>
          </a:p>
        </p:txBody>
      </p:sp>
    </p:spTree>
    <p:extLst>
      <p:ext uri="{BB962C8B-B14F-4D97-AF65-F5344CB8AC3E}">
        <p14:creationId xmlns:p14="http://schemas.microsoft.com/office/powerpoint/2010/main" val="527712618"/>
      </p:ext>
    </p:extLst>
  </p:cSld>
  <p:clrMapOvr>
    <a:masterClrMapping/>
  </p:clrMapOvr>
</p:sld>
</file>

<file path=ppt/slides/slide8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93DC2BA-A496-3737-8EC6-A0AE2B41C97A}"/>
            </a:ext>
          </a:extLst>
        </p:cNvPr>
        <p:cNvGrpSpPr/>
        <p:nvPr/>
      </p:nvGrpSpPr>
      <p:grpSpPr>
        <a:xfrm>
          <a:off x="0" y="0"/>
          <a:ext cx="0" cy="0"/>
          <a:chOff x="0" y="0"/>
          <a:chExt cx="0" cy="0"/>
        </a:xfrm>
      </p:grpSpPr>
      <p:sp>
        <p:nvSpPr>
          <p:cNvPr id="2" name="TextBox 1">
            <a:extLst>
              <a:ext uri="{FF2B5EF4-FFF2-40B4-BE49-F238E27FC236}">
                <a16:creationId xmlns:a16="http://schemas.microsoft.com/office/drawing/2014/main" id="{8BE90CAD-7DD5-D46E-616A-7E399A0C6138}"/>
              </a:ext>
            </a:extLst>
          </p:cNvPr>
          <p:cNvSpPr txBox="1"/>
          <p:nvPr/>
        </p:nvSpPr>
        <p:spPr>
          <a:xfrm>
            <a:off x="457200" y="1447800"/>
            <a:ext cx="7892521" cy="3416320"/>
          </a:xfrm>
          <a:prstGeom prst="rect">
            <a:avLst/>
          </a:prstGeom>
          <a:noFill/>
        </p:spPr>
        <p:txBody>
          <a:bodyPr wrap="square" rtlCol="0">
            <a:spAutoFit/>
          </a:bodyPr>
          <a:lstStyle/>
          <a:p>
            <a:pPr algn="ctr"/>
            <a:r>
              <a:rPr lang="en-GB" sz="7200" dirty="0">
                <a:solidFill>
                  <a:srgbClr val="0000FF"/>
                </a:solidFill>
                <a:latin typeface="Bernard MT Condensed" panose="02050806060905020404" pitchFamily="18" charset="0"/>
              </a:rPr>
              <a:t>DAY 5</a:t>
            </a:r>
          </a:p>
          <a:p>
            <a:pPr algn="ctr"/>
            <a:r>
              <a:rPr lang="en-US" sz="7200" b="1" dirty="0">
                <a:solidFill>
                  <a:srgbClr val="0000FF"/>
                </a:solidFill>
                <a:effectLst/>
                <a:latin typeface="Bernard MT Condensed" panose="02050806060905020404" pitchFamily="18" charset="0"/>
                <a:ea typeface="MS Mincho" panose="02020609040205080304" pitchFamily="49" charset="-128"/>
              </a:rPr>
              <a:t>Fundamentals of writing manuscripts</a:t>
            </a:r>
            <a:endParaRPr lang="en-GB" sz="7200" dirty="0">
              <a:solidFill>
                <a:srgbClr val="0000FF"/>
              </a:solidFill>
              <a:latin typeface="Bernard MT Condensed" panose="02050806060905020404" pitchFamily="18" charset="0"/>
            </a:endParaRPr>
          </a:p>
        </p:txBody>
      </p:sp>
    </p:spTree>
    <p:extLst>
      <p:ext uri="{BB962C8B-B14F-4D97-AF65-F5344CB8AC3E}">
        <p14:creationId xmlns:p14="http://schemas.microsoft.com/office/powerpoint/2010/main" val="47468095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11DEBA1-BF96-F805-506A-B8096473352B}"/>
            </a:ext>
          </a:extLst>
        </p:cNvPr>
        <p:cNvGrpSpPr/>
        <p:nvPr/>
      </p:nvGrpSpPr>
      <p:grpSpPr>
        <a:xfrm>
          <a:off x="0" y="0"/>
          <a:ext cx="0" cy="0"/>
          <a:chOff x="0" y="0"/>
          <a:chExt cx="0" cy="0"/>
        </a:xfrm>
      </p:grpSpPr>
      <p:graphicFrame>
        <p:nvGraphicFramePr>
          <p:cNvPr id="7" name="Table 6">
            <a:extLst>
              <a:ext uri="{FF2B5EF4-FFF2-40B4-BE49-F238E27FC236}">
                <a16:creationId xmlns:a16="http://schemas.microsoft.com/office/drawing/2014/main" id="{9C980EAA-1FAC-273B-5EF6-537A6A55D1A3}"/>
              </a:ext>
            </a:extLst>
          </p:cNvPr>
          <p:cNvGraphicFramePr>
            <a:graphicFrameLocks noGrp="1"/>
          </p:cNvGraphicFramePr>
          <p:nvPr/>
        </p:nvGraphicFramePr>
        <p:xfrm>
          <a:off x="571500" y="1219200"/>
          <a:ext cx="8001000" cy="1109300"/>
        </p:xfrm>
        <a:graphic>
          <a:graphicData uri="http://schemas.openxmlformats.org/drawingml/2006/table">
            <a:tbl>
              <a:tblPr>
                <a:tableStyleId>{5C22544A-7EE6-4342-B048-85BDC9FD1C3A}</a:tableStyleId>
              </a:tblPr>
              <a:tblGrid>
                <a:gridCol w="5981330">
                  <a:extLst>
                    <a:ext uri="{9D8B030D-6E8A-4147-A177-3AD203B41FA5}">
                      <a16:colId xmlns:a16="http://schemas.microsoft.com/office/drawing/2014/main" val="3557659028"/>
                    </a:ext>
                  </a:extLst>
                </a:gridCol>
                <a:gridCol w="1087514">
                  <a:extLst>
                    <a:ext uri="{9D8B030D-6E8A-4147-A177-3AD203B41FA5}">
                      <a16:colId xmlns:a16="http://schemas.microsoft.com/office/drawing/2014/main" val="3495376305"/>
                    </a:ext>
                  </a:extLst>
                </a:gridCol>
                <a:gridCol w="932156">
                  <a:extLst>
                    <a:ext uri="{9D8B030D-6E8A-4147-A177-3AD203B41FA5}">
                      <a16:colId xmlns:a16="http://schemas.microsoft.com/office/drawing/2014/main" val="2765939892"/>
                    </a:ext>
                  </a:extLst>
                </a:gridCol>
              </a:tblGrid>
              <a:tr h="311907">
                <a:tc>
                  <a:txBody>
                    <a:bodyPr/>
                    <a:lstStyle/>
                    <a:p>
                      <a:pPr algn="l" fontAlgn="t"/>
                      <a:endParaRPr lang="en-GB" sz="1800" b="1" i="0" u="none" strike="noStrike">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GB" sz="1800" b="1" u="none" strike="noStrike">
                          <a:effectLst/>
                          <a:latin typeface="Arial" panose="020B0604020202020204" pitchFamily="34" charset="0"/>
                          <a:cs typeface="Arial" panose="020B0604020202020204" pitchFamily="34" charset="0"/>
                        </a:rPr>
                        <a:t>No</a:t>
                      </a:r>
                      <a:endParaRPr lang="en-GB" sz="1800" b="1" i="0" u="none" strike="noStrike">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tc>
                  <a:txBody>
                    <a:bodyPr/>
                    <a:lstStyle/>
                    <a:p>
                      <a:pPr algn="l" fontAlgn="t"/>
                      <a:r>
                        <a:rPr lang="en-GB" sz="1800" b="1" u="none" strike="noStrike" dirty="0">
                          <a:effectLst/>
                          <a:latin typeface="Arial" panose="020B0604020202020204" pitchFamily="34" charset="0"/>
                          <a:cs typeface="Arial" panose="020B0604020202020204" pitchFamily="34" charset="0"/>
                        </a:rPr>
                        <a:t>Yes</a:t>
                      </a:r>
                      <a:endParaRPr lang="en-GB" sz="1800" b="1"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97523458"/>
                  </a:ext>
                </a:extLst>
              </a:tr>
              <a:tr h="448096">
                <a:tc>
                  <a:txBody>
                    <a:bodyPr/>
                    <a:lstStyle/>
                    <a:p>
                      <a:pPr algn="l" fontAlgn="t"/>
                      <a:r>
                        <a:rPr lang="en-GB" sz="1800" u="none" strike="noStrike" dirty="0">
                          <a:effectLst/>
                          <a:latin typeface="Arial" panose="020B0604020202020204" pitchFamily="34" charset="0"/>
                          <a:cs typeface="Arial" panose="020B0604020202020204" pitchFamily="34" charset="0"/>
                        </a:rPr>
                        <a:t>Have you done a systematic review or meta-analysis?</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l" fontAlgn="t"/>
                      <a:r>
                        <a:rPr lang="en-GB" sz="1800" u="none" strike="noStrike">
                          <a:effectLst/>
                          <a:latin typeface="Arial" panose="020B0604020202020204" pitchFamily="34" charset="0"/>
                          <a:cs typeface="Arial" panose="020B0604020202020204" pitchFamily="34" charset="0"/>
                        </a:rPr>
                        <a:t>100%</a:t>
                      </a:r>
                      <a:endParaRPr lang="en-GB" sz="1800" b="0" i="0" u="none" strike="noStrike">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solidFill>
                      <a:schemeClr val="bg1">
                        <a:lumMod val="95000"/>
                      </a:schemeClr>
                    </a:solidFill>
                  </a:tcPr>
                </a:tc>
                <a:tc>
                  <a:txBody>
                    <a:bodyPr/>
                    <a:lstStyle/>
                    <a:p>
                      <a:pPr algn="l" fontAlgn="t"/>
                      <a:r>
                        <a:rPr lang="en-GB" sz="1800" u="none" strike="noStrike" dirty="0">
                          <a:effectLst/>
                          <a:latin typeface="Arial" panose="020B0604020202020204" pitchFamily="34" charset="0"/>
                          <a:cs typeface="Arial" panose="020B0604020202020204" pitchFamily="34" charset="0"/>
                        </a:rPr>
                        <a:t>0</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T w="12700" cap="flat" cmpd="sng" algn="ctr">
                      <a:solidFill>
                        <a:schemeClr val="tx1"/>
                      </a:solidFill>
                      <a:prstDash val="solid"/>
                      <a:round/>
                      <a:headEnd type="none" w="med" len="med"/>
                      <a:tailEnd type="none" w="med" len="med"/>
                    </a:lnT>
                    <a:solidFill>
                      <a:schemeClr val="bg1">
                        <a:lumMod val="95000"/>
                      </a:schemeClr>
                    </a:solidFill>
                  </a:tcPr>
                </a:tc>
                <a:extLst>
                  <a:ext uri="{0D108BD9-81ED-4DB2-BD59-A6C34878D82A}">
                    <a16:rowId xmlns:a16="http://schemas.microsoft.com/office/drawing/2014/main" val="298748217"/>
                  </a:ext>
                </a:extLst>
              </a:tr>
              <a:tr h="349297">
                <a:tc>
                  <a:txBody>
                    <a:bodyPr/>
                    <a:lstStyle/>
                    <a:p>
                      <a:pPr algn="l" fontAlgn="t"/>
                      <a:r>
                        <a:rPr lang="en-GB" sz="1800" u="none" strike="noStrike" dirty="0">
                          <a:effectLst/>
                          <a:latin typeface="Arial" panose="020B0604020202020204" pitchFamily="34" charset="0"/>
                          <a:cs typeface="Arial" panose="020B0604020202020204" pitchFamily="34" charset="0"/>
                        </a:rPr>
                        <a:t>Do you plan to do a systematic review or meta-analysis?</a:t>
                      </a:r>
                      <a:endParaRPr lang="en-GB" sz="1800" b="1"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fontAlgn="t"/>
                      <a:r>
                        <a:rPr lang="en-GB" sz="1800" u="none" strike="noStrike" dirty="0">
                          <a:effectLst/>
                          <a:latin typeface="Arial" panose="020B0604020202020204" pitchFamily="34" charset="0"/>
                          <a:cs typeface="Arial" panose="020B0604020202020204" pitchFamily="34" charset="0"/>
                        </a:rPr>
                        <a:t>0</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B w="12700" cap="flat" cmpd="sng" algn="ctr">
                      <a:solidFill>
                        <a:schemeClr val="tx1"/>
                      </a:solidFill>
                      <a:prstDash val="solid"/>
                      <a:round/>
                      <a:headEnd type="none" w="med" len="med"/>
                      <a:tailEnd type="none" w="med" len="med"/>
                    </a:lnB>
                    <a:solidFill>
                      <a:schemeClr val="bg1">
                        <a:lumMod val="95000"/>
                      </a:schemeClr>
                    </a:solidFill>
                  </a:tcPr>
                </a:tc>
                <a:tc>
                  <a:txBody>
                    <a:bodyPr/>
                    <a:lstStyle/>
                    <a:p>
                      <a:pPr algn="l" fontAlgn="t"/>
                      <a:r>
                        <a:rPr lang="en-GB" sz="1800" u="none" strike="noStrike" dirty="0">
                          <a:effectLst/>
                          <a:latin typeface="Arial" panose="020B0604020202020204" pitchFamily="34" charset="0"/>
                          <a:cs typeface="Arial" panose="020B0604020202020204" pitchFamily="34" charset="0"/>
                        </a:rPr>
                        <a:t>97%</a:t>
                      </a:r>
                      <a:endParaRPr lang="en-GB" sz="1800" b="0" i="0" u="none" strike="noStrike" dirty="0">
                        <a:solidFill>
                          <a:srgbClr val="000000"/>
                        </a:solidFill>
                        <a:effectLst/>
                        <a:latin typeface="Arial" panose="020B0604020202020204" pitchFamily="34" charset="0"/>
                        <a:cs typeface="Arial" panose="020B0604020202020204" pitchFamily="34" charset="0"/>
                      </a:endParaRPr>
                    </a:p>
                  </a:txBody>
                  <a:tcPr marL="7620" marR="7620" marT="7620" marB="0">
                    <a:lnB w="12700" cap="flat" cmpd="sng" algn="ctr">
                      <a:solidFill>
                        <a:schemeClr val="tx1"/>
                      </a:solidFill>
                      <a:prstDash val="solid"/>
                      <a:round/>
                      <a:headEnd type="none" w="med" len="med"/>
                      <a:tailEnd type="none" w="med" len="med"/>
                    </a:lnB>
                    <a:solidFill>
                      <a:schemeClr val="bg1">
                        <a:lumMod val="95000"/>
                      </a:schemeClr>
                    </a:solidFill>
                  </a:tcPr>
                </a:tc>
                <a:extLst>
                  <a:ext uri="{0D108BD9-81ED-4DB2-BD59-A6C34878D82A}">
                    <a16:rowId xmlns:a16="http://schemas.microsoft.com/office/drawing/2014/main" val="2034941814"/>
                  </a:ext>
                </a:extLst>
              </a:tr>
            </a:tbl>
          </a:graphicData>
        </a:graphic>
      </p:graphicFrame>
      <p:sp>
        <p:nvSpPr>
          <p:cNvPr id="2" name="TextBox 1">
            <a:extLst>
              <a:ext uri="{FF2B5EF4-FFF2-40B4-BE49-F238E27FC236}">
                <a16:creationId xmlns:a16="http://schemas.microsoft.com/office/drawing/2014/main" id="{B617C360-0043-C04C-C2A1-231B64468F86}"/>
              </a:ext>
            </a:extLst>
          </p:cNvPr>
          <p:cNvSpPr txBox="1"/>
          <p:nvPr/>
        </p:nvSpPr>
        <p:spPr>
          <a:xfrm>
            <a:off x="762000" y="3124200"/>
            <a:ext cx="7810500" cy="3108543"/>
          </a:xfrm>
          <a:prstGeom prst="rect">
            <a:avLst/>
          </a:prstGeom>
          <a:noFill/>
        </p:spPr>
        <p:txBody>
          <a:bodyPr wrap="square" rtlCol="0">
            <a:spAutoFit/>
          </a:bodyPr>
          <a:lstStyle/>
          <a:p>
            <a:r>
              <a:rPr lang="en-GB" sz="2800" b="1" dirty="0">
                <a:latin typeface="Arial" panose="020B0604020202020204" pitchFamily="34" charset="0"/>
                <a:cs typeface="Arial" panose="020B0604020202020204" pitchFamily="34" charset="0"/>
              </a:rPr>
              <a:t>In conclusion</a:t>
            </a:r>
          </a:p>
          <a:p>
            <a:r>
              <a:rPr lang="en-GB" sz="2800" dirty="0">
                <a:latin typeface="Arial" panose="020B0604020202020204" pitchFamily="34" charset="0"/>
                <a:cs typeface="Arial" panose="020B0604020202020204" pitchFamily="34" charset="0"/>
              </a:rPr>
              <a:t>Almost everyone has not done SR/MA</a:t>
            </a:r>
          </a:p>
          <a:p>
            <a:r>
              <a:rPr lang="en-GB" sz="2800" dirty="0">
                <a:latin typeface="Arial" panose="020B0604020202020204" pitchFamily="34" charset="0"/>
                <a:cs typeface="Arial" panose="020B0604020202020204" pitchFamily="34" charset="0"/>
              </a:rPr>
              <a:t>Almost everyone wants to do SR/MA</a:t>
            </a:r>
          </a:p>
          <a:p>
            <a:endParaRPr lang="en-GB" sz="2800" dirty="0">
              <a:latin typeface="Arial" panose="020B0604020202020204" pitchFamily="34" charset="0"/>
              <a:cs typeface="Arial" panose="020B0604020202020204" pitchFamily="34" charset="0"/>
            </a:endParaRPr>
          </a:p>
          <a:p>
            <a:r>
              <a:rPr lang="en-GB" sz="2800" dirty="0">
                <a:solidFill>
                  <a:srgbClr val="0000FF"/>
                </a:solidFill>
                <a:latin typeface="Arial" panose="020B0604020202020204" pitchFamily="34" charset="0"/>
                <a:cs typeface="Arial" panose="020B0604020202020204" pitchFamily="34" charset="0"/>
              </a:rPr>
              <a:t>Are we are ready to go?</a:t>
            </a:r>
          </a:p>
          <a:p>
            <a:endParaRPr lang="en-GB" sz="2800" dirty="0">
              <a:solidFill>
                <a:srgbClr val="0000FF"/>
              </a:solidFill>
              <a:latin typeface="Arial" panose="020B0604020202020204" pitchFamily="34" charset="0"/>
              <a:cs typeface="Arial" panose="020B0604020202020204" pitchFamily="34" charset="0"/>
            </a:endParaRPr>
          </a:p>
          <a:p>
            <a:r>
              <a:rPr lang="en-GB" sz="2800" dirty="0">
                <a:solidFill>
                  <a:srgbClr val="0000FF"/>
                </a:solidFill>
                <a:latin typeface="Arial" panose="020B0604020202020204" pitchFamily="34" charset="0"/>
                <a:cs typeface="Arial" panose="020B0604020202020204" pitchFamily="34" charset="0"/>
              </a:rPr>
              <a:t>Questions?</a:t>
            </a:r>
          </a:p>
        </p:txBody>
      </p:sp>
    </p:spTree>
    <p:extLst>
      <p:ext uri="{BB962C8B-B14F-4D97-AF65-F5344CB8AC3E}">
        <p14:creationId xmlns:p14="http://schemas.microsoft.com/office/powerpoint/2010/main" val="808993238"/>
      </p:ext>
    </p:extLst>
  </p:cSld>
  <p:clrMapOvr>
    <a:masterClrMapping/>
  </p:clrMapOvr>
</p:sld>
</file>

<file path=ppt/slides/slide9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C611FC-33C3-C45F-723F-1441760497E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926C6B58-92FE-85C1-D1EF-2F903E8C7364}"/>
              </a:ext>
            </a:extLst>
          </p:cNvPr>
          <p:cNvSpPr>
            <a:spLocks noGrp="1"/>
          </p:cNvSpPr>
          <p:nvPr>
            <p:ph type="title"/>
          </p:nvPr>
        </p:nvSpPr>
        <p:spPr>
          <a:xfrm>
            <a:off x="0" y="0"/>
            <a:ext cx="9144000" cy="708133"/>
          </a:xfrm>
          <a:solidFill>
            <a:srgbClr val="CCFF66"/>
          </a:solidFill>
        </p:spPr>
        <p:txBody>
          <a:bodyPr>
            <a:noAutofit/>
          </a:bodyPr>
          <a:lstStyle/>
          <a:p>
            <a:pPr algn="ctr"/>
            <a:r>
              <a:rPr lang="en-GB" sz="2400" b="1" dirty="0">
                <a:latin typeface="Arial" panose="020B0604020202020204" pitchFamily="34" charset="0"/>
                <a:cs typeface="Arial" panose="020B0604020202020204" pitchFamily="34" charset="0"/>
              </a:rPr>
              <a:t>5.1. Framing the title of a paper</a:t>
            </a:r>
          </a:p>
        </p:txBody>
      </p:sp>
      <p:sp>
        <p:nvSpPr>
          <p:cNvPr id="3" name="Content Placeholder 2">
            <a:extLst>
              <a:ext uri="{FF2B5EF4-FFF2-40B4-BE49-F238E27FC236}">
                <a16:creationId xmlns:a16="http://schemas.microsoft.com/office/drawing/2014/main" id="{DB486D68-6A64-0733-00B2-EF87CDEECA96}"/>
              </a:ext>
            </a:extLst>
          </p:cNvPr>
          <p:cNvSpPr>
            <a:spLocks noGrp="1"/>
          </p:cNvSpPr>
          <p:nvPr>
            <p:ph idx="1"/>
          </p:nvPr>
        </p:nvSpPr>
        <p:spPr>
          <a:xfrm>
            <a:off x="189464" y="708133"/>
            <a:ext cx="8765071" cy="5616624"/>
          </a:xfrm>
        </p:spPr>
        <p:txBody>
          <a:bodyPr>
            <a:noAutofit/>
          </a:bodyPr>
          <a:lstStyle/>
          <a:p>
            <a:pPr marL="53975" indent="123825">
              <a:lnSpc>
                <a:spcPct val="150000"/>
              </a:lnSpc>
              <a:buFont typeface="Wingdings" panose="05000000000000000000" pitchFamily="2" charset="2"/>
              <a:buChar char="Ø"/>
            </a:pP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Do not make it long; it will be difficult to understand (</a:t>
            </a:r>
            <a:r>
              <a:rPr lang="en-GB" sz="2000" b="1" dirty="0">
                <a:solidFill>
                  <a:srgbClr val="00B050"/>
                </a:solidFill>
                <a:latin typeface="Arial" panose="020B0604020202020204" pitchFamily="34" charset="0"/>
                <a:ea typeface="Calibri" panose="020F0502020204030204" pitchFamily="34" charset="0"/>
                <a:cs typeface="Arial" panose="020B0604020202020204" pitchFamily="34" charset="0"/>
              </a:rPr>
              <a:t>optimal length: </a:t>
            </a:r>
            <a:r>
              <a:rPr lang="en-GB" sz="2000" b="1" dirty="0">
                <a:solidFill>
                  <a:srgbClr val="00B050"/>
                </a:solidFill>
                <a:latin typeface="Arial" panose="020B0604020202020204" pitchFamily="34" charset="0"/>
                <a:ea typeface="Times New Roman" panose="02020603050405020304" pitchFamily="18" charset="0"/>
                <a:cs typeface="Arial" panose="020B0604020202020204" pitchFamily="34" charset="0"/>
              </a:rPr>
              <a:t>11-15 words</a:t>
            </a:r>
            <a:r>
              <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a:t>
            </a:r>
            <a:endParaRPr lang="en-GB" sz="2000" dirty="0">
              <a:solidFill>
                <a:srgbClr val="000000"/>
              </a:solidFill>
              <a:latin typeface="Arial" panose="020B0604020202020204" pitchFamily="34" charset="0"/>
              <a:ea typeface="Calibri" panose="020F0502020204030204" pitchFamily="34" charset="0"/>
              <a:cs typeface="Arial" panose="020B0604020202020204" pitchFamily="34" charset="0"/>
            </a:endParaRPr>
          </a:p>
          <a:p>
            <a:pPr marL="53975" indent="123825">
              <a:lnSpc>
                <a:spcPct val="150000"/>
              </a:lnSpc>
              <a:buFont typeface="Wingdings" panose="05000000000000000000" pitchFamily="2" charset="2"/>
              <a:buChar char="Ø"/>
            </a:pP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Do not make it very short: it will fail to reflect the gist of your work </a:t>
            </a:r>
          </a:p>
          <a:p>
            <a:pPr marL="53975" indent="123825">
              <a:lnSpc>
                <a:spcPct val="150000"/>
              </a:lnSpc>
              <a:buFont typeface="Wingdings" panose="05000000000000000000" pitchFamily="2" charset="2"/>
              <a:buChar char="Ø"/>
            </a:pP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Frame a </a:t>
            </a:r>
            <a:r>
              <a:rPr lang="en-GB" sz="2000" b="1" dirty="0">
                <a:solidFill>
                  <a:srgbClr val="000000"/>
                </a:solidFill>
                <a:latin typeface="Arial" panose="020B0604020202020204" pitchFamily="34" charset="0"/>
                <a:ea typeface="Times New Roman" panose="02020603050405020304" pitchFamily="18" charset="0"/>
                <a:cs typeface="Arial" panose="020B0604020202020204" pitchFamily="34" charset="0"/>
              </a:rPr>
              <a:t>declarative</a:t>
            </a:r>
            <a:r>
              <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title rather than </a:t>
            </a: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an </a:t>
            </a:r>
            <a:r>
              <a:rPr lang="en-GB" sz="2000" b="1" dirty="0">
                <a:solidFill>
                  <a:srgbClr val="000000"/>
                </a:solidFill>
                <a:latin typeface="Arial" panose="020B0604020202020204" pitchFamily="34" charset="0"/>
                <a:ea typeface="Calibri" panose="020F0502020204030204" pitchFamily="34" charset="0"/>
                <a:cs typeface="Arial" panose="020B0604020202020204" pitchFamily="34" charset="0"/>
              </a:rPr>
              <a:t>indicative</a:t>
            </a:r>
            <a:r>
              <a:rPr lang="en-GB" sz="2000" dirty="0">
                <a:solidFill>
                  <a:srgbClr val="000000"/>
                </a:solidFill>
                <a:latin typeface="Arial" panose="020B0604020202020204" pitchFamily="34" charset="0"/>
                <a:ea typeface="Calibri" panose="020F0502020204030204" pitchFamily="34" charset="0"/>
                <a:cs typeface="Arial" panose="020B0604020202020204" pitchFamily="34" charset="0"/>
              </a:rPr>
              <a:t> title</a:t>
            </a:r>
            <a:r>
              <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p>
          <a:p>
            <a:pPr marL="439763" lvl="1" indent="-214313">
              <a:lnSpc>
                <a:spcPct val="150000"/>
              </a:lnSpc>
              <a:buFont typeface="Wingdings" panose="05000000000000000000" pitchFamily="2" charset="2"/>
              <a:buChar char="q"/>
            </a:pPr>
            <a:r>
              <a:rPr lang="en-GB" sz="2000" b="1" dirty="0">
                <a:latin typeface="Arial" panose="020B0604020202020204" pitchFamily="34" charset="0"/>
                <a:ea typeface="Calibri" panose="020F0502020204030204" pitchFamily="34" charset="0"/>
                <a:cs typeface="Arial" panose="020B0604020202020204" pitchFamily="34" charset="0"/>
              </a:rPr>
              <a:t>Indicative</a:t>
            </a:r>
            <a:r>
              <a:rPr lang="en-GB" sz="2000" dirty="0">
                <a:latin typeface="Arial" panose="020B0604020202020204" pitchFamily="34" charset="0"/>
                <a:ea typeface="Calibri" panose="020F0502020204030204" pitchFamily="34" charset="0"/>
                <a:cs typeface="Arial" panose="020B0604020202020204" pitchFamily="34" charset="0"/>
              </a:rPr>
              <a:t> titles state the purpose of a study, and thus are not informative</a:t>
            </a:r>
            <a:r>
              <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 </a:t>
            </a:r>
          </a:p>
          <a:p>
            <a:pPr marL="439763" lvl="1" indent="-214313">
              <a:lnSpc>
                <a:spcPct val="150000"/>
              </a:lnSpc>
              <a:buFont typeface="Wingdings" panose="05000000000000000000" pitchFamily="2" charset="2"/>
              <a:buChar char="q"/>
            </a:pPr>
            <a:r>
              <a:rPr lang="en-GB" sz="2000" b="1" dirty="0">
                <a:latin typeface="Arial" panose="020B0604020202020204" pitchFamily="34" charset="0"/>
                <a:ea typeface="Calibri" panose="020F0502020204030204" pitchFamily="34" charset="0"/>
                <a:cs typeface="Arial" panose="020B0604020202020204" pitchFamily="34" charset="0"/>
              </a:rPr>
              <a:t>Declarative</a:t>
            </a:r>
            <a:r>
              <a:rPr lang="en-GB" sz="2000" dirty="0">
                <a:latin typeface="Arial" panose="020B0604020202020204" pitchFamily="34" charset="0"/>
                <a:ea typeface="Calibri" panose="020F0502020204030204" pitchFamily="34" charset="0"/>
                <a:cs typeface="Arial" panose="020B0604020202020204" pitchFamily="34" charset="0"/>
              </a:rPr>
              <a:t> titles state the conclusion and </a:t>
            </a:r>
            <a:r>
              <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rPr>
              <a:t>are more informative</a:t>
            </a:r>
            <a:r>
              <a:rPr lang="en-GB" sz="2000" dirty="0">
                <a:latin typeface="Arial" panose="020B0604020202020204" pitchFamily="34" charset="0"/>
                <a:ea typeface="Calibri" panose="020F0502020204030204" pitchFamily="34" charset="0"/>
                <a:cs typeface="Arial" panose="020B0604020202020204" pitchFamily="34" charset="0"/>
              </a:rPr>
              <a:t>. </a:t>
            </a:r>
            <a:endParaRPr lang="en-GB" sz="2000" dirty="0">
              <a:solidFill>
                <a:srgbClr val="000000"/>
              </a:solidFill>
              <a:latin typeface="Arial" panose="020B0604020202020204" pitchFamily="34" charset="0"/>
              <a:ea typeface="Times New Roman" panose="02020603050405020304" pitchFamily="18" charset="0"/>
              <a:cs typeface="Arial" panose="020B0604020202020204" pitchFamily="34" charset="0"/>
            </a:endParaRPr>
          </a:p>
          <a:p>
            <a:pPr marL="342900" lvl="1" indent="0">
              <a:lnSpc>
                <a:spcPct val="150000"/>
              </a:lnSpc>
              <a:buNone/>
            </a:pPr>
            <a:r>
              <a:rPr lang="en-GB" sz="2000" dirty="0">
                <a:solidFill>
                  <a:srgbClr val="000000"/>
                </a:solidFill>
                <a:latin typeface="Arial" panose="020B0604020202020204" pitchFamily="34" charset="0"/>
                <a:cs typeface="Arial" panose="020B0604020202020204" pitchFamily="34" charset="0"/>
              </a:rPr>
              <a:t>E.g. </a:t>
            </a:r>
            <a:r>
              <a:rPr lang="en-GB" sz="2000" b="1" dirty="0">
                <a:solidFill>
                  <a:srgbClr val="000000"/>
                </a:solidFill>
                <a:latin typeface="Arial" panose="020B0604020202020204" pitchFamily="34" charset="0"/>
                <a:cs typeface="Arial" panose="020B0604020202020204" pitchFamily="34" charset="0"/>
              </a:rPr>
              <a:t>Indicative</a:t>
            </a:r>
            <a:r>
              <a:rPr lang="en-GB" sz="2000" dirty="0">
                <a:solidFill>
                  <a:srgbClr val="000000"/>
                </a:solidFill>
                <a:latin typeface="Arial" panose="020B0604020202020204" pitchFamily="34" charset="0"/>
                <a:cs typeface="Arial" panose="020B0604020202020204" pitchFamily="34" charset="0"/>
              </a:rPr>
              <a:t>: </a:t>
            </a:r>
            <a:r>
              <a:rPr lang="en-GB" sz="2000" i="1" dirty="0">
                <a:solidFill>
                  <a:srgbClr val="000000"/>
                </a:solidFill>
                <a:latin typeface="Arial" panose="020B0604020202020204" pitchFamily="34" charset="0"/>
                <a:cs typeface="Arial" panose="020B0604020202020204" pitchFamily="34" charset="0"/>
              </a:rPr>
              <a:t>The effect of lime application on grain yield of maize and soil properties.    </a:t>
            </a:r>
            <a:r>
              <a:rPr lang="en-GB" sz="2000" dirty="0">
                <a:solidFill>
                  <a:srgbClr val="FF0000"/>
                </a:solidFill>
                <a:latin typeface="Arial" panose="020B0604020202020204" pitchFamily="34" charset="0"/>
                <a:cs typeface="Arial" panose="020B0604020202020204" pitchFamily="34" charset="0"/>
              </a:rPr>
              <a:t>Bad title</a:t>
            </a:r>
            <a:endParaRPr lang="en-GB" sz="2000" i="1" dirty="0">
              <a:solidFill>
                <a:srgbClr val="000000"/>
              </a:solidFill>
              <a:latin typeface="Arial" panose="020B0604020202020204" pitchFamily="34" charset="0"/>
              <a:cs typeface="Arial" panose="020B0604020202020204" pitchFamily="34" charset="0"/>
            </a:endParaRPr>
          </a:p>
          <a:p>
            <a:pPr marL="342900" lvl="1" indent="0">
              <a:lnSpc>
                <a:spcPct val="150000"/>
              </a:lnSpc>
              <a:buNone/>
            </a:pPr>
            <a:r>
              <a:rPr lang="en-GB" sz="2000" b="1" dirty="0">
                <a:solidFill>
                  <a:srgbClr val="000000"/>
                </a:solidFill>
                <a:latin typeface="Arial" panose="020B0604020202020204" pitchFamily="34" charset="0"/>
                <a:cs typeface="Arial" panose="020B0604020202020204" pitchFamily="34" charset="0"/>
              </a:rPr>
              <a:t>Declarative</a:t>
            </a:r>
            <a:r>
              <a:rPr lang="en-GB" sz="2000" dirty="0">
                <a:solidFill>
                  <a:srgbClr val="000000"/>
                </a:solidFill>
                <a:latin typeface="Arial" panose="020B0604020202020204" pitchFamily="34" charset="0"/>
                <a:cs typeface="Arial" panose="020B0604020202020204" pitchFamily="34" charset="0"/>
              </a:rPr>
              <a:t>: </a:t>
            </a:r>
            <a:r>
              <a:rPr lang="en-GB" sz="2000" i="1" dirty="0">
                <a:solidFill>
                  <a:srgbClr val="000000"/>
                </a:solidFill>
                <a:latin typeface="Arial" panose="020B0604020202020204" pitchFamily="34" charset="0"/>
                <a:cs typeface="Arial" panose="020B0604020202020204" pitchFamily="34" charset="0"/>
              </a:rPr>
              <a:t>Lime application increases grain yield and improves soil properties.   </a:t>
            </a:r>
            <a:r>
              <a:rPr lang="en-GB" sz="2000" dirty="0">
                <a:solidFill>
                  <a:srgbClr val="00B050"/>
                </a:solidFill>
                <a:latin typeface="Arial" panose="020B0604020202020204" pitchFamily="34" charset="0"/>
                <a:cs typeface="Arial" panose="020B0604020202020204" pitchFamily="34" charset="0"/>
              </a:rPr>
              <a:t>Good</a:t>
            </a:r>
          </a:p>
        </p:txBody>
      </p:sp>
    </p:spTree>
    <p:extLst>
      <p:ext uri="{BB962C8B-B14F-4D97-AF65-F5344CB8AC3E}">
        <p14:creationId xmlns:p14="http://schemas.microsoft.com/office/powerpoint/2010/main" val="2202629516"/>
      </p:ext>
    </p:extLst>
  </p:cSld>
  <p:clrMapOvr>
    <a:masterClrMapping/>
  </p:clrMapOvr>
</p:sld>
</file>

<file path=ppt/slides/slide9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BDBA363-E0AE-5156-3A64-A46E0CA77AB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5F2289-F80D-C3B2-E0B1-949EC5F1E2FF}"/>
              </a:ext>
            </a:extLst>
          </p:cNvPr>
          <p:cNvSpPr>
            <a:spLocks noGrp="1"/>
          </p:cNvSpPr>
          <p:nvPr>
            <p:ph type="title"/>
          </p:nvPr>
        </p:nvSpPr>
        <p:spPr>
          <a:xfrm>
            <a:off x="0" y="0"/>
            <a:ext cx="9144000" cy="757289"/>
          </a:xfrm>
          <a:solidFill>
            <a:srgbClr val="CCFF66"/>
          </a:solidFill>
        </p:spPr>
        <p:txBody>
          <a:bodyPr>
            <a:normAutofit/>
          </a:bodyPr>
          <a:lstStyle/>
          <a:p>
            <a:pPr algn="ctr"/>
            <a:r>
              <a:rPr lang="en-GB" sz="2700" b="1" dirty="0">
                <a:latin typeface="Arial" panose="020B0604020202020204" pitchFamily="34" charset="0"/>
                <a:cs typeface="Arial" panose="020B0604020202020204" pitchFamily="34" charset="0"/>
              </a:rPr>
              <a:t>2. Framing your abstract</a:t>
            </a:r>
          </a:p>
        </p:txBody>
      </p:sp>
      <p:sp>
        <p:nvSpPr>
          <p:cNvPr id="3" name="Content Placeholder 2">
            <a:extLst>
              <a:ext uri="{FF2B5EF4-FFF2-40B4-BE49-F238E27FC236}">
                <a16:creationId xmlns:a16="http://schemas.microsoft.com/office/drawing/2014/main" id="{2E84259C-ECA5-F711-40A7-846839532F14}"/>
              </a:ext>
            </a:extLst>
          </p:cNvPr>
          <p:cNvSpPr>
            <a:spLocks noGrp="1"/>
          </p:cNvSpPr>
          <p:nvPr>
            <p:ph idx="1"/>
          </p:nvPr>
        </p:nvSpPr>
        <p:spPr>
          <a:xfrm>
            <a:off x="628650" y="1196752"/>
            <a:ext cx="8229600" cy="4067123"/>
          </a:xfrm>
        </p:spPr>
        <p:txBody>
          <a:bodyPr>
            <a:normAutofit/>
          </a:bodyPr>
          <a:lstStyle/>
          <a:p>
            <a:pPr>
              <a:lnSpc>
                <a:spcPct val="150000"/>
              </a:lnSpc>
              <a:buFont typeface="Wingdings" panose="05000000000000000000" pitchFamily="2" charset="2"/>
              <a:buChar char="§"/>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Don’t use jargon</a:t>
            </a:r>
          </a:p>
          <a:p>
            <a:pPr>
              <a:lnSpc>
                <a:spcPct val="150000"/>
              </a:lnSpc>
              <a:buFont typeface="Wingdings" panose="05000000000000000000" pitchFamily="2" charset="2"/>
              <a:buChar char="§"/>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Avoid </a:t>
            </a:r>
            <a:r>
              <a:rPr lang="en-GB" sz="2400" dirty="0">
                <a:solidFill>
                  <a:srgbClr val="000000"/>
                </a:solidFill>
                <a:latin typeface="Arial" panose="020B0604020202020204" pitchFamily="34" charset="0"/>
                <a:ea typeface="Optima-Regular"/>
                <a:cs typeface="Arial" panose="020B0604020202020204" pitchFamily="34" charset="0"/>
              </a:rPr>
              <a:t>abbreviations, initialism, acronyms and truncation</a:t>
            </a:r>
          </a:p>
          <a:p>
            <a:pPr>
              <a:lnSpc>
                <a:spcPct val="150000"/>
              </a:lnSpc>
              <a:buFont typeface="Wingdings" panose="05000000000000000000" pitchFamily="2" charset="2"/>
              <a:buChar char="§"/>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State the background/justification of your SR/MA</a:t>
            </a:r>
          </a:p>
          <a:p>
            <a:pPr>
              <a:lnSpc>
                <a:spcPct val="150000"/>
              </a:lnSpc>
              <a:buFont typeface="Wingdings" panose="05000000000000000000" pitchFamily="2" charset="2"/>
              <a:buChar char="§"/>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State your </a:t>
            </a:r>
            <a:r>
              <a:rPr lang="en-GB" sz="2400" b="1" dirty="0">
                <a:solidFill>
                  <a:srgbClr val="000000"/>
                </a:solidFill>
                <a:latin typeface="Arial" panose="020B0604020202020204" pitchFamily="34" charset="0"/>
                <a:ea typeface="Calibri" panose="020F0502020204030204" pitchFamily="34" charset="0"/>
                <a:cs typeface="Arial" panose="020B0604020202020204" pitchFamily="34" charset="0"/>
              </a:rPr>
              <a:t>key findings</a:t>
            </a:r>
          </a:p>
          <a:p>
            <a:pPr>
              <a:lnSpc>
                <a:spcPct val="150000"/>
              </a:lnSpc>
              <a:buFont typeface="Wingdings" panose="05000000000000000000" pitchFamily="2" charset="2"/>
              <a:buChar char="§"/>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State the </a:t>
            </a:r>
            <a:r>
              <a:rPr lang="en-GB" sz="2400" b="1" dirty="0">
                <a:solidFill>
                  <a:srgbClr val="000000"/>
                </a:solidFill>
                <a:latin typeface="Arial" panose="020B0604020202020204" pitchFamily="34" charset="0"/>
                <a:ea typeface="Calibri" panose="020F0502020204030204" pitchFamily="34" charset="0"/>
                <a:cs typeface="Arial" panose="020B0604020202020204" pitchFamily="34" charset="0"/>
              </a:rPr>
              <a:t>conclusion (take home message) </a:t>
            </a: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boldly</a:t>
            </a:r>
          </a:p>
          <a:p>
            <a:pPr>
              <a:lnSpc>
                <a:spcPct val="150000"/>
              </a:lnSpc>
              <a:buFont typeface="Wingdings" panose="05000000000000000000" pitchFamily="2" charset="2"/>
              <a:buChar char="§"/>
            </a:pPr>
            <a:endParaRPr lang="en-GB" sz="2400" dirty="0">
              <a:solidFill>
                <a:srgbClr val="0000FF"/>
              </a:solidFill>
              <a:latin typeface="Arial" panose="020B0604020202020204" pitchFamily="34" charset="0"/>
              <a:ea typeface="Calibri" panose="020F0502020204030204" pitchFamily="34" charset="0"/>
              <a:cs typeface="Arial" panose="020B0604020202020204" pitchFamily="34" charset="0"/>
            </a:endParaRPr>
          </a:p>
        </p:txBody>
      </p:sp>
    </p:spTree>
    <p:extLst>
      <p:ext uri="{BB962C8B-B14F-4D97-AF65-F5344CB8AC3E}">
        <p14:creationId xmlns:p14="http://schemas.microsoft.com/office/powerpoint/2010/main" val="2843259055"/>
      </p:ext>
    </p:extLst>
  </p:cSld>
  <p:clrMapOvr>
    <a:masterClrMapping/>
  </p:clrMapOvr>
</p:sld>
</file>

<file path=ppt/slides/slide9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557EB88-0A2D-2917-3137-F4E70983EB2D}"/>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0BD43FA5-DCB1-44D6-3AC9-0D02FD11FD14}"/>
              </a:ext>
            </a:extLst>
          </p:cNvPr>
          <p:cNvSpPr>
            <a:spLocks noGrp="1"/>
          </p:cNvSpPr>
          <p:nvPr>
            <p:ph type="title"/>
          </p:nvPr>
        </p:nvSpPr>
        <p:spPr>
          <a:xfrm>
            <a:off x="0" y="9646"/>
            <a:ext cx="9144000" cy="904754"/>
          </a:xfrm>
          <a:solidFill>
            <a:srgbClr val="CCFF66"/>
          </a:solidFill>
        </p:spPr>
        <p:txBody>
          <a:bodyPr>
            <a:normAutofit/>
          </a:bodyPr>
          <a:lstStyle/>
          <a:p>
            <a:pPr algn="ctr"/>
            <a:r>
              <a:rPr lang="en-GB" sz="2700" b="1" dirty="0">
                <a:latin typeface="Arial" panose="020B0604020202020204" pitchFamily="34" charset="0"/>
                <a:cs typeface="Arial" panose="020B0604020202020204" pitchFamily="34" charset="0"/>
              </a:rPr>
              <a:t>5.3. Choice of key words</a:t>
            </a:r>
          </a:p>
        </p:txBody>
      </p:sp>
      <p:sp>
        <p:nvSpPr>
          <p:cNvPr id="3" name="Content Placeholder 2">
            <a:extLst>
              <a:ext uri="{FF2B5EF4-FFF2-40B4-BE49-F238E27FC236}">
                <a16:creationId xmlns:a16="http://schemas.microsoft.com/office/drawing/2014/main" id="{EA0B7385-E18E-CF3D-767A-D064B5F1AC11}"/>
              </a:ext>
            </a:extLst>
          </p:cNvPr>
          <p:cNvSpPr>
            <a:spLocks noGrp="1"/>
          </p:cNvSpPr>
          <p:nvPr>
            <p:ph idx="1"/>
          </p:nvPr>
        </p:nvSpPr>
        <p:spPr>
          <a:xfrm>
            <a:off x="306421" y="1143000"/>
            <a:ext cx="8531158" cy="4067123"/>
          </a:xfrm>
        </p:spPr>
        <p:txBody>
          <a:bodyPr>
            <a:normAutofit/>
          </a:bodyPr>
          <a:lstStyle/>
          <a:p>
            <a:pPr>
              <a:lnSpc>
                <a:spcPct val="150000"/>
              </a:lnSpc>
              <a:buFont typeface="Wingdings" panose="05000000000000000000" pitchFamily="2" charset="2"/>
              <a:buChar char="Ø"/>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Don’t use jargon</a:t>
            </a:r>
          </a:p>
          <a:p>
            <a:pPr>
              <a:lnSpc>
                <a:spcPct val="150000"/>
              </a:lnSpc>
              <a:buFont typeface="Wingdings" panose="05000000000000000000" pitchFamily="2" charset="2"/>
              <a:buChar char="Ø"/>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Don’t use words in the title</a:t>
            </a:r>
          </a:p>
          <a:p>
            <a:pPr>
              <a:lnSpc>
                <a:spcPct val="150000"/>
              </a:lnSpc>
              <a:buFont typeface="Wingdings" panose="05000000000000000000" pitchFamily="2" charset="2"/>
              <a:buChar char="Ø"/>
            </a:pPr>
            <a:r>
              <a:rPr lang="en-GB" sz="2400" dirty="0">
                <a:solidFill>
                  <a:srgbClr val="000000"/>
                </a:solidFill>
                <a:latin typeface="Arial" panose="020B0604020202020204" pitchFamily="34" charset="0"/>
                <a:ea typeface="Calibri" panose="020F0502020204030204" pitchFamily="34" charset="0"/>
                <a:cs typeface="Arial" panose="020B0604020202020204" pitchFamily="34" charset="0"/>
              </a:rPr>
              <a:t>Don’t use </a:t>
            </a:r>
            <a:r>
              <a:rPr lang="en-GB" sz="2400" dirty="0">
                <a:solidFill>
                  <a:srgbClr val="000000"/>
                </a:solidFill>
                <a:latin typeface="Arial" panose="020B0604020202020204" pitchFamily="34" charset="0"/>
                <a:ea typeface="Times New Roman" panose="02020603050405020304" pitchFamily="18" charset="0"/>
                <a:cs typeface="Arial" panose="020B0604020202020204" pitchFamily="34" charset="0"/>
              </a:rPr>
              <a:t>words that do not reflect the key findings</a:t>
            </a:r>
          </a:p>
        </p:txBody>
      </p:sp>
    </p:spTree>
    <p:extLst>
      <p:ext uri="{BB962C8B-B14F-4D97-AF65-F5344CB8AC3E}">
        <p14:creationId xmlns:p14="http://schemas.microsoft.com/office/powerpoint/2010/main" val="2845811612"/>
      </p:ext>
    </p:extLst>
  </p:cSld>
  <p:clrMapOvr>
    <a:masterClrMapping/>
  </p:clrMapOvr>
</p:sld>
</file>

<file path=ppt/slides/slide9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EE2483-7C53-9A72-5D93-F8D6ED6E106E}"/>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D9D305D6-A024-1B10-0675-C9F52D6C0E04}"/>
              </a:ext>
            </a:extLst>
          </p:cNvPr>
          <p:cNvSpPr>
            <a:spLocks noGrp="1"/>
          </p:cNvSpPr>
          <p:nvPr>
            <p:ph type="title"/>
          </p:nvPr>
        </p:nvSpPr>
        <p:spPr>
          <a:xfrm>
            <a:off x="20671" y="0"/>
            <a:ext cx="9123329" cy="861345"/>
          </a:xfrm>
          <a:solidFill>
            <a:srgbClr val="CCFF66"/>
          </a:solidFill>
        </p:spPr>
        <p:txBody>
          <a:bodyPr>
            <a:normAutofit/>
          </a:bodyPr>
          <a:lstStyle/>
          <a:p>
            <a:pPr algn="ctr"/>
            <a:r>
              <a:rPr lang="en-GB" sz="2700" b="1" dirty="0">
                <a:latin typeface="Arial" panose="020B0604020202020204" pitchFamily="34" charset="0"/>
                <a:cs typeface="Arial" panose="020B0604020202020204" pitchFamily="34" charset="0"/>
              </a:rPr>
              <a:t>5.4. Writing the introduction section</a:t>
            </a:r>
          </a:p>
        </p:txBody>
      </p:sp>
      <p:sp>
        <p:nvSpPr>
          <p:cNvPr id="3" name="Content Placeholder 2">
            <a:extLst>
              <a:ext uri="{FF2B5EF4-FFF2-40B4-BE49-F238E27FC236}">
                <a16:creationId xmlns:a16="http://schemas.microsoft.com/office/drawing/2014/main" id="{F7B87619-1C27-7309-6B51-74248BB58A9F}"/>
              </a:ext>
            </a:extLst>
          </p:cNvPr>
          <p:cNvSpPr>
            <a:spLocks noGrp="1"/>
          </p:cNvSpPr>
          <p:nvPr>
            <p:ph idx="1"/>
          </p:nvPr>
        </p:nvSpPr>
        <p:spPr>
          <a:xfrm>
            <a:off x="324660" y="1052736"/>
            <a:ext cx="8494679" cy="5112568"/>
          </a:xfrm>
        </p:spPr>
        <p:txBody>
          <a:bodyPr>
            <a:noAutofit/>
          </a:bodyPr>
          <a:lstStyle/>
          <a:p>
            <a:pPr marL="0" lvl="1" indent="0">
              <a:lnSpc>
                <a:spcPct val="150000"/>
              </a:lnSpc>
              <a:buNone/>
            </a:pPr>
            <a:r>
              <a:rPr lang="en-GB" sz="2000" dirty="0">
                <a:solidFill>
                  <a:srgbClr val="0000FF"/>
                </a:solidFill>
                <a:latin typeface="Arial" panose="020B0604020202020204" pitchFamily="34" charset="0"/>
                <a:cs typeface="Arial" panose="020B0604020202020204" pitchFamily="34" charset="0"/>
              </a:rPr>
              <a:t>Your introduction should provide a </a:t>
            </a:r>
            <a:r>
              <a:rPr lang="en-GB" sz="2000" b="1" dirty="0">
                <a:solidFill>
                  <a:srgbClr val="0000FF"/>
                </a:solidFill>
                <a:latin typeface="Arial" panose="020B0604020202020204" pitchFamily="34" charset="0"/>
                <a:cs typeface="Arial" panose="020B0604020202020204" pitchFamily="34" charset="0"/>
              </a:rPr>
              <a:t>succinct summary</a:t>
            </a:r>
            <a:r>
              <a:rPr lang="en-GB" sz="2000" dirty="0">
                <a:solidFill>
                  <a:srgbClr val="0000FF"/>
                </a:solidFill>
                <a:latin typeface="Arial" panose="020B0604020202020204" pitchFamily="34" charset="0"/>
                <a:cs typeface="Arial" panose="020B0604020202020204" pitchFamily="34" charset="0"/>
              </a:rPr>
              <a:t> of the background (state-of-art knowledge), justification, problem statement, objectives and hypothesis of your study</a:t>
            </a:r>
          </a:p>
          <a:p>
            <a:pPr marL="270272" lvl="1">
              <a:lnSpc>
                <a:spcPct val="15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Don’t write long and windy literature review, but make it focussed and coherent</a:t>
            </a:r>
          </a:p>
          <a:p>
            <a:pPr marL="270272" lvl="1">
              <a:lnSpc>
                <a:spcPct val="15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State the </a:t>
            </a:r>
            <a:r>
              <a:rPr lang="en-GB" sz="2000" b="1" dirty="0">
                <a:latin typeface="Arial" panose="020B0604020202020204" pitchFamily="34" charset="0"/>
                <a:cs typeface="Arial" panose="020B0604020202020204" pitchFamily="34" charset="0"/>
              </a:rPr>
              <a:t>problem</a:t>
            </a:r>
            <a:r>
              <a:rPr lang="en-GB" sz="2000" dirty="0">
                <a:latin typeface="Arial" panose="020B0604020202020204" pitchFamily="34" charset="0"/>
                <a:cs typeface="Arial" panose="020B0604020202020204" pitchFamily="34" charset="0"/>
              </a:rPr>
              <a:t> (i.e., the </a:t>
            </a:r>
            <a:r>
              <a:rPr lang="en-GB" sz="2000" b="1" u="sng" dirty="0">
                <a:latin typeface="Arial" panose="020B0604020202020204" pitchFamily="34" charset="0"/>
                <a:cs typeface="Arial" panose="020B0604020202020204" pitchFamily="34" charset="0"/>
              </a:rPr>
              <a:t>need</a:t>
            </a:r>
            <a:r>
              <a:rPr lang="en-GB" sz="2000" dirty="0">
                <a:latin typeface="Arial" panose="020B0604020202020204" pitchFamily="34" charset="0"/>
                <a:cs typeface="Arial" panose="020B0604020202020204" pitchFamily="34" charset="0"/>
              </a:rPr>
              <a:t> for your work) clearly</a:t>
            </a:r>
          </a:p>
          <a:p>
            <a:pPr marL="270272" lvl="1">
              <a:lnSpc>
                <a:spcPct val="15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State your </a:t>
            </a:r>
            <a:r>
              <a:rPr lang="en-GB" sz="2000" b="1" dirty="0">
                <a:latin typeface="Arial" panose="020B0604020202020204" pitchFamily="34" charset="0"/>
                <a:cs typeface="Arial" panose="020B0604020202020204" pitchFamily="34" charset="0"/>
              </a:rPr>
              <a:t>objective(s)</a:t>
            </a:r>
            <a:r>
              <a:rPr lang="en-GB" sz="2000" dirty="0">
                <a:latin typeface="Arial" panose="020B0604020202020204" pitchFamily="34" charset="0"/>
                <a:cs typeface="Arial" panose="020B0604020202020204" pitchFamily="34" charset="0"/>
              </a:rPr>
              <a:t> clearly</a:t>
            </a:r>
          </a:p>
          <a:p>
            <a:pPr marL="270272" lvl="1">
              <a:lnSpc>
                <a:spcPct val="150000"/>
              </a:lnSpc>
              <a:buFont typeface="Wingdings" panose="05000000000000000000" pitchFamily="2" charset="2"/>
              <a:buChar char="Ø"/>
            </a:pPr>
            <a:r>
              <a:rPr lang="en-GB" sz="2000" dirty="0">
                <a:latin typeface="Arial" panose="020B0604020202020204" pitchFamily="34" charset="0"/>
                <a:cs typeface="Arial" panose="020B0604020202020204" pitchFamily="34" charset="0"/>
              </a:rPr>
              <a:t>State your </a:t>
            </a:r>
            <a:r>
              <a:rPr lang="en-GB" sz="2000" b="1" dirty="0">
                <a:latin typeface="Arial" panose="020B0604020202020204" pitchFamily="34" charset="0"/>
                <a:cs typeface="Arial" panose="020B0604020202020204" pitchFamily="34" charset="0"/>
              </a:rPr>
              <a:t>research questions</a:t>
            </a:r>
            <a:r>
              <a:rPr lang="en-GB" sz="2000" dirty="0">
                <a:latin typeface="Arial" panose="020B0604020202020204" pitchFamily="34" charset="0"/>
                <a:cs typeface="Arial" panose="020B0604020202020204" pitchFamily="34" charset="0"/>
              </a:rPr>
              <a:t> and </a:t>
            </a:r>
            <a:r>
              <a:rPr lang="en-GB" sz="2000" b="1" dirty="0">
                <a:latin typeface="Arial" panose="020B0604020202020204" pitchFamily="34" charset="0"/>
                <a:cs typeface="Arial" panose="020B0604020202020204" pitchFamily="34" charset="0"/>
              </a:rPr>
              <a:t>hypotheses</a:t>
            </a:r>
            <a:r>
              <a:rPr lang="en-GB" sz="2000" dirty="0">
                <a:latin typeface="Arial" panose="020B0604020202020204" pitchFamily="34" charset="0"/>
                <a:cs typeface="Arial" panose="020B0604020202020204" pitchFamily="34" charset="0"/>
              </a:rPr>
              <a:t> clearly</a:t>
            </a:r>
          </a:p>
          <a:p>
            <a:pPr marL="0" indent="0">
              <a:lnSpc>
                <a:spcPct val="150000"/>
              </a:lnSpc>
              <a:buNone/>
            </a:pPr>
            <a:r>
              <a:rPr lang="en-GB" sz="2000" b="1" dirty="0">
                <a:solidFill>
                  <a:srgbClr val="00B050"/>
                </a:solidFill>
                <a:latin typeface="Arial" panose="020B0604020202020204" pitchFamily="34" charset="0"/>
                <a:cs typeface="Arial" panose="020B0604020202020204" pitchFamily="34" charset="0"/>
              </a:rPr>
              <a:t>Your introduction should not exceed 10% of the total word count in your manuscript</a:t>
            </a:r>
          </a:p>
        </p:txBody>
      </p:sp>
    </p:spTree>
    <p:extLst>
      <p:ext uri="{BB962C8B-B14F-4D97-AF65-F5344CB8AC3E}">
        <p14:creationId xmlns:p14="http://schemas.microsoft.com/office/powerpoint/2010/main" val="265736183"/>
      </p:ext>
    </p:extLst>
  </p:cSld>
  <p:clrMapOvr>
    <a:masterClrMapping/>
  </p:clrMapOvr>
</p:sld>
</file>

<file path=ppt/slides/slide9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44EB32F-D5AE-AE4C-4A15-045BF96F1605}"/>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776289C4-A44C-FB40-6825-3FCED57AFC5E}"/>
              </a:ext>
            </a:extLst>
          </p:cNvPr>
          <p:cNvSpPr>
            <a:spLocks noGrp="1"/>
          </p:cNvSpPr>
          <p:nvPr>
            <p:ph type="title"/>
          </p:nvPr>
        </p:nvSpPr>
        <p:spPr>
          <a:xfrm>
            <a:off x="0" y="0"/>
            <a:ext cx="9098604" cy="722646"/>
          </a:xfrm>
          <a:solidFill>
            <a:srgbClr val="CCFF66"/>
          </a:solidFill>
        </p:spPr>
        <p:txBody>
          <a:bodyPr>
            <a:noAutofit/>
          </a:bodyPr>
          <a:lstStyle/>
          <a:p>
            <a:pPr algn="ctr"/>
            <a:r>
              <a:rPr lang="en-GB" sz="2800" b="1" dirty="0">
                <a:latin typeface="Arial" panose="020B0604020202020204" pitchFamily="34" charset="0"/>
                <a:cs typeface="Arial" panose="020B0604020202020204" pitchFamily="34" charset="0"/>
              </a:rPr>
              <a:t>5.5. Materials and Methods</a:t>
            </a:r>
          </a:p>
        </p:txBody>
      </p:sp>
      <p:sp>
        <p:nvSpPr>
          <p:cNvPr id="8" name="Content Placeholder 7">
            <a:extLst>
              <a:ext uri="{FF2B5EF4-FFF2-40B4-BE49-F238E27FC236}">
                <a16:creationId xmlns:a16="http://schemas.microsoft.com/office/drawing/2014/main" id="{0703253A-B3A4-FC1F-5C82-F3D4FF03ABA2}"/>
              </a:ext>
            </a:extLst>
          </p:cNvPr>
          <p:cNvSpPr>
            <a:spLocks noGrp="1"/>
          </p:cNvSpPr>
          <p:nvPr>
            <p:ph idx="1"/>
          </p:nvPr>
        </p:nvSpPr>
        <p:spPr>
          <a:xfrm>
            <a:off x="327498" y="729398"/>
            <a:ext cx="8489004" cy="5568883"/>
          </a:xfrm>
        </p:spPr>
        <p:txBody>
          <a:bodyPr>
            <a:noAutofit/>
          </a:bodyPr>
          <a:lstStyle/>
          <a:p>
            <a:pPr marL="0" indent="0">
              <a:lnSpc>
                <a:spcPct val="150000"/>
              </a:lnSpc>
              <a:buNone/>
            </a:pPr>
            <a:r>
              <a:rPr lang="en-GB" sz="2400" dirty="0">
                <a:latin typeface="Arial" panose="020B0604020202020204" pitchFamily="34" charset="0"/>
                <a:cs typeface="Arial" panose="020B0604020202020204" pitchFamily="34" charset="0"/>
              </a:rPr>
              <a:t>The M&amp; M is the heart of your manuscript</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Describe the scope and context of your SR/MA in a complete detail</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Describe the methods used in detail</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Describe the data processing in detail; tell the reader how</a:t>
            </a:r>
          </a:p>
          <a:p>
            <a:pPr marL="600075" lvl="1" indent="-257175">
              <a:lnSpc>
                <a:spcPct val="150000"/>
              </a:lnSpc>
              <a:buFont typeface="Wingdings" panose="05000000000000000000" pitchFamily="2" charset="2"/>
              <a:buChar char="Ø"/>
            </a:pPr>
            <a:r>
              <a:rPr lang="en-GB" sz="2400" dirty="0">
                <a:latin typeface="Arial" panose="020B0604020202020204" pitchFamily="34" charset="0"/>
                <a:cs typeface="Arial" panose="020B0604020202020204" pitchFamily="34" charset="0"/>
              </a:rPr>
              <a:t>data were compiled and stored</a:t>
            </a:r>
          </a:p>
          <a:p>
            <a:pPr marL="600075" lvl="1" indent="-257175">
              <a:lnSpc>
                <a:spcPct val="150000"/>
              </a:lnSpc>
              <a:buFont typeface="Wingdings" panose="05000000000000000000" pitchFamily="2" charset="2"/>
              <a:buChar char="Ø"/>
            </a:pPr>
            <a:r>
              <a:rPr lang="en-GB" sz="2400" dirty="0">
                <a:latin typeface="Arial" panose="020B0604020202020204" pitchFamily="34" charset="0"/>
                <a:cs typeface="Arial" panose="020B0604020202020204" pitchFamily="34" charset="0"/>
              </a:rPr>
              <a:t>data were cleaned and organized for analysis</a:t>
            </a:r>
          </a:p>
          <a:p>
            <a:pPr marL="600075" lvl="1" indent="-257175">
              <a:lnSpc>
                <a:spcPct val="150000"/>
              </a:lnSpc>
              <a:buFont typeface="Wingdings" panose="05000000000000000000" pitchFamily="2" charset="2"/>
              <a:buChar char="Ø"/>
            </a:pPr>
            <a:r>
              <a:rPr lang="en-GB" sz="2400" dirty="0">
                <a:latin typeface="Arial" panose="020B0604020202020204" pitchFamily="34" charset="0"/>
                <a:cs typeface="Arial" panose="020B0604020202020204" pitchFamily="34" charset="0"/>
              </a:rPr>
              <a:t>outliers and extreme values were handled</a:t>
            </a:r>
          </a:p>
          <a:p>
            <a:pPr marL="600075" lvl="1" indent="-257175">
              <a:lnSpc>
                <a:spcPct val="150000"/>
              </a:lnSpc>
              <a:buFont typeface="Wingdings" panose="05000000000000000000" pitchFamily="2" charset="2"/>
              <a:buChar char="Ø"/>
            </a:pPr>
            <a:r>
              <a:rPr lang="en-GB" sz="2400" dirty="0">
                <a:latin typeface="Arial" panose="020B0604020202020204" pitchFamily="34" charset="0"/>
                <a:cs typeface="Arial" panose="020B0604020202020204" pitchFamily="34" charset="0"/>
              </a:rPr>
              <a:t>data were transformed (if any) </a:t>
            </a:r>
          </a:p>
          <a:p>
            <a:pPr>
              <a:lnSpc>
                <a:spcPct val="150000"/>
              </a:lnSpc>
            </a:pPr>
            <a:endParaRPr lang="en-GB" sz="2400" dirty="0">
              <a:latin typeface="Arial" panose="020B0604020202020204" pitchFamily="34" charset="0"/>
              <a:cs typeface="Arial" panose="020B0604020202020204" pitchFamily="34" charset="0"/>
            </a:endParaRPr>
          </a:p>
          <a:p>
            <a:pPr>
              <a:lnSpc>
                <a:spcPct val="150000"/>
              </a:lnSpc>
            </a:pPr>
            <a:endParaRPr lang="en-GB" sz="2400" dirty="0">
              <a:latin typeface="Arial" panose="020B0604020202020204" pitchFamily="34" charset="0"/>
              <a:cs typeface="Arial" panose="020B0604020202020204" pitchFamily="34" charset="0"/>
            </a:endParaRPr>
          </a:p>
          <a:p>
            <a:pPr>
              <a:lnSpc>
                <a:spcPct val="150000"/>
              </a:lnSpc>
            </a:pPr>
            <a:endParaRPr lang="en-GB" sz="24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570840599"/>
      </p:ext>
    </p:extLst>
  </p:cSld>
  <p:clrMapOvr>
    <a:masterClrMapping/>
  </p:clrMapOvr>
</p:sld>
</file>

<file path=ppt/slides/slide9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6567B5CA-C68B-2B7A-0E33-F2625BD82130}"/>
              </a:ext>
            </a:extLst>
          </p:cNvPr>
          <p:cNvGrpSpPr/>
          <p:nvPr/>
        </p:nvGrpSpPr>
        <p:grpSpPr>
          <a:xfrm>
            <a:off x="355711" y="76200"/>
            <a:ext cx="8432577" cy="6117829"/>
            <a:chOff x="619326" y="1075234"/>
            <a:chExt cx="10904471" cy="8157103"/>
          </a:xfrm>
        </p:grpSpPr>
        <p:sp>
          <p:nvSpPr>
            <p:cNvPr id="2" name="TextBox 1">
              <a:extLst>
                <a:ext uri="{FF2B5EF4-FFF2-40B4-BE49-F238E27FC236}">
                  <a16:creationId xmlns:a16="http://schemas.microsoft.com/office/drawing/2014/main" id="{48A7BDB0-9C2C-E61A-0AE3-853374E96ABE}"/>
                </a:ext>
              </a:extLst>
            </p:cNvPr>
            <p:cNvSpPr txBox="1"/>
            <p:nvPr/>
          </p:nvSpPr>
          <p:spPr>
            <a:xfrm>
              <a:off x="619326" y="1075234"/>
              <a:ext cx="10680971" cy="8157103"/>
            </a:xfrm>
            <a:prstGeom prst="rect">
              <a:avLst/>
            </a:prstGeom>
            <a:noFill/>
          </p:spPr>
          <p:txBody>
            <a:bodyPr wrap="square" rtlCol="0">
              <a:spAutoFit/>
            </a:bodyPr>
            <a:lstStyle/>
            <a:p>
              <a:pPr>
                <a:lnSpc>
                  <a:spcPct val="150000"/>
                </a:lnSpc>
              </a:pPr>
              <a:r>
                <a:rPr lang="en-GB" sz="2400" b="1" dirty="0">
                  <a:latin typeface="Arial" panose="020B0604020202020204" pitchFamily="34" charset="0"/>
                  <a:cs typeface="Arial" panose="020B0604020202020204" pitchFamily="34" charset="0"/>
                </a:rPr>
                <a:t>Tell the reader everything about your analysis:</a:t>
              </a:r>
            </a:p>
            <a:p>
              <a:pPr marL="691754" lvl="2" indent="-3429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The statistical model you used, e.g.,  </a:t>
              </a:r>
            </a:p>
            <a:p>
              <a:pPr marL="600075" lvl="1" indent="-257175">
                <a:lnSpc>
                  <a:spcPct val="150000"/>
                </a:lnSpc>
                <a:buFont typeface="Wingdings" panose="05000000000000000000" pitchFamily="2" charset="2"/>
                <a:buChar char="Ø"/>
              </a:pPr>
              <a:endParaRPr lang="en-GB" sz="2400" dirty="0">
                <a:latin typeface="Arial" panose="020B0604020202020204" pitchFamily="34" charset="0"/>
                <a:cs typeface="Arial" panose="020B0604020202020204" pitchFamily="34" charset="0"/>
              </a:endParaRPr>
            </a:p>
            <a:p>
              <a:pPr marL="600075" lvl="1" indent="-257175">
                <a:lnSpc>
                  <a:spcPct val="150000"/>
                </a:lnSpc>
                <a:buFont typeface="Wingdings" panose="05000000000000000000" pitchFamily="2" charset="2"/>
                <a:buChar char="Ø"/>
              </a:pPr>
              <a:endParaRPr lang="en-GB" sz="2400" dirty="0">
                <a:latin typeface="Arial" panose="020B0604020202020204" pitchFamily="34" charset="0"/>
                <a:cs typeface="Arial" panose="020B0604020202020204" pitchFamily="34" charset="0"/>
              </a:endParaRPr>
            </a:p>
            <a:p>
              <a:pPr marL="685800" lvl="1" indent="-3429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The analytical framework (</a:t>
              </a:r>
              <a:r>
                <a:rPr lang="en-GB" sz="2400" i="1" dirty="0" err="1">
                  <a:latin typeface="Arial" panose="020B0604020202020204" pitchFamily="34" charset="0"/>
                  <a:cs typeface="Arial" panose="020B0604020202020204" pitchFamily="34" charset="0"/>
                </a:rPr>
                <a:t>anova</a:t>
              </a:r>
              <a:r>
                <a:rPr lang="en-GB" sz="2400" i="1" dirty="0">
                  <a:latin typeface="Arial" panose="020B0604020202020204" pitchFamily="34" charset="0"/>
                  <a:cs typeface="Arial" panose="020B0604020202020204" pitchFamily="34" charset="0"/>
                </a:rPr>
                <a:t>, </a:t>
              </a:r>
              <a:r>
                <a:rPr lang="en-GB" sz="2400" i="1" dirty="0" err="1">
                  <a:latin typeface="Arial" panose="020B0604020202020204" pitchFamily="34" charset="0"/>
                  <a:cs typeface="Arial" panose="020B0604020202020204" pitchFamily="34" charset="0"/>
                </a:rPr>
                <a:t>glm</a:t>
              </a:r>
              <a:r>
                <a:rPr lang="en-GB" sz="2400" i="1" dirty="0">
                  <a:latin typeface="Arial" panose="020B0604020202020204" pitchFamily="34" charset="0"/>
                  <a:cs typeface="Arial" panose="020B0604020202020204" pitchFamily="34" charset="0"/>
                </a:rPr>
                <a:t>, </a:t>
              </a:r>
              <a:r>
                <a:rPr lang="en-GB" sz="2400" i="1" dirty="0" err="1">
                  <a:latin typeface="Arial" panose="020B0604020202020204" pitchFamily="34" charset="0"/>
                  <a:cs typeface="Arial" panose="020B0604020202020204" pitchFamily="34" charset="0"/>
                </a:rPr>
                <a:t>lmm</a:t>
              </a:r>
              <a:r>
                <a:rPr lang="en-GB" sz="2400" i="1" dirty="0">
                  <a:latin typeface="Arial" panose="020B0604020202020204" pitchFamily="34" charset="0"/>
                  <a:cs typeface="Arial" panose="020B0604020202020204" pitchFamily="34" charset="0"/>
                </a:rPr>
                <a:t>, </a:t>
              </a:r>
              <a:r>
                <a:rPr lang="en-GB" sz="2400" i="1" dirty="0" err="1">
                  <a:latin typeface="Arial" panose="020B0604020202020204" pitchFamily="34" charset="0"/>
                  <a:cs typeface="Arial" panose="020B0604020202020204" pitchFamily="34" charset="0"/>
                </a:rPr>
                <a:t>glmm</a:t>
              </a:r>
              <a:r>
                <a:rPr lang="en-GB" sz="2400" i="1" dirty="0">
                  <a:latin typeface="Arial" panose="020B0604020202020204" pitchFamily="34" charset="0"/>
                  <a:cs typeface="Arial" panose="020B0604020202020204" pitchFamily="34" charset="0"/>
                </a:rPr>
                <a:t>, </a:t>
              </a:r>
              <a:r>
                <a:rPr lang="en-GB" sz="2400" i="1" dirty="0" err="1">
                  <a:latin typeface="Arial" panose="020B0604020202020204" pitchFamily="34" charset="0"/>
                  <a:cs typeface="Arial" panose="020B0604020202020204" pitchFamily="34" charset="0"/>
                </a:rPr>
                <a:t>gnlmm</a:t>
              </a:r>
              <a:r>
                <a:rPr lang="en-GB" sz="2400" i="1" dirty="0">
                  <a:latin typeface="Arial" panose="020B0604020202020204" pitchFamily="34" charset="0"/>
                  <a:cs typeface="Arial" panose="020B0604020202020204" pitchFamily="34" charset="0"/>
                </a:rPr>
                <a:t>, gam</a:t>
              </a:r>
              <a:r>
                <a:rPr lang="en-GB" sz="2400" dirty="0">
                  <a:latin typeface="Arial" panose="020B0604020202020204" pitchFamily="34" charset="0"/>
                  <a:cs typeface="Arial" panose="020B0604020202020204" pitchFamily="34" charset="0"/>
                </a:rPr>
                <a:t>, etc.) </a:t>
              </a:r>
            </a:p>
            <a:p>
              <a:pPr marL="685800" lvl="1" indent="-342900">
                <a:lnSpc>
                  <a:spcPct val="150000"/>
                </a:lnSpc>
                <a:buFont typeface="Wingdings" panose="05000000000000000000" pitchFamily="2" charset="2"/>
                <a:buChar char="§"/>
              </a:pPr>
              <a:r>
                <a:rPr lang="en-GB" sz="2400" i="1" dirty="0">
                  <a:latin typeface="Arial" panose="020B0604020202020204" pitchFamily="34" charset="0"/>
                  <a:cs typeface="Arial" panose="020B0604020202020204" pitchFamily="34" charset="0"/>
                </a:rPr>
                <a:t>Post-hoc</a:t>
              </a:r>
              <a:r>
                <a:rPr lang="en-GB" sz="2400" dirty="0">
                  <a:latin typeface="Arial" panose="020B0604020202020204" pitchFamily="34" charset="0"/>
                  <a:cs typeface="Arial" panose="020B0604020202020204" pitchFamily="34" charset="0"/>
                </a:rPr>
                <a:t> comparisons (if any), and why you chose the specific test</a:t>
              </a:r>
            </a:p>
            <a:p>
              <a:pPr marL="685800" lvl="1" indent="-3429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Heterogeneity tests</a:t>
              </a:r>
            </a:p>
            <a:p>
              <a:pPr marL="685800" lvl="1" indent="-3429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Sub-group analysis</a:t>
              </a:r>
            </a:p>
            <a:p>
              <a:pPr marL="685800" lvl="1" indent="-3429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Sensitivity analysis</a:t>
              </a:r>
            </a:p>
          </p:txBody>
        </p:sp>
        <mc:AlternateContent xmlns:mc="http://schemas.openxmlformats.org/markup-compatibility/2006" xmlns:a14="http://schemas.microsoft.com/office/drawing/2010/main">
          <mc:Choice Requires="a14">
            <p:sp>
              <p:nvSpPr>
                <p:cNvPr id="3" name="TextBox 2">
                  <a:extLst>
                    <a:ext uri="{FF2B5EF4-FFF2-40B4-BE49-F238E27FC236}">
                      <a16:creationId xmlns:a16="http://schemas.microsoft.com/office/drawing/2014/main" id="{06AF669E-7142-B7B0-9110-2E9E1CCD5549}"/>
                    </a:ext>
                  </a:extLst>
                </p:cNvPr>
                <p:cNvSpPr txBox="1"/>
                <p:nvPr/>
              </p:nvSpPr>
              <p:spPr>
                <a:xfrm>
                  <a:off x="1077976" y="2966197"/>
                  <a:ext cx="10445821" cy="572293"/>
                </a:xfrm>
                <a:prstGeom prst="rect">
                  <a:avLst/>
                </a:prstGeom>
                <a:noFill/>
              </p:spPr>
              <p:txBody>
                <a:bodyPr wrap="square">
                  <a:spAutoFit/>
                </a:bodyPr>
                <a:lstStyle/>
                <a:p>
                  <a:pPr/>
                  <a14:m>
                    <m:oMathPara xmlns:m="http://schemas.openxmlformats.org/officeDocument/2006/math">
                      <m:oMathParaPr>
                        <m:jc m:val="left"/>
                      </m:oMathParaPr>
                      <m:oMath xmlns:m="http://schemas.openxmlformats.org/officeDocument/2006/math">
                        <m:sSub>
                          <m:sSubPr>
                            <m:ctrlPr>
                              <a:rPr lang="en-GB" sz="2000" i="1">
                                <a:solidFill>
                                  <a:srgbClr val="0000FF"/>
                                </a:solidFill>
                                <a:latin typeface="Cambria Math" panose="02040503050406030204" pitchFamily="18" charset="0"/>
                              </a:rPr>
                            </m:ctrlPr>
                          </m:sSubPr>
                          <m:e>
                            <m:r>
                              <a:rPr lang="en-GB" sz="2000" b="0" i="1">
                                <a:solidFill>
                                  <a:srgbClr val="0000FF"/>
                                </a:solidFill>
                                <a:latin typeface="Cambria Math" panose="02040503050406030204" pitchFamily="18" charset="0"/>
                              </a:rPr>
                              <m:t>𝑌</m:t>
                            </m:r>
                          </m:e>
                          <m:sub>
                            <m:r>
                              <a:rPr lang="en-GB" sz="2000" b="0" i="1">
                                <a:solidFill>
                                  <a:srgbClr val="0000FF"/>
                                </a:solidFill>
                                <a:latin typeface="Cambria Math" panose="02040503050406030204" pitchFamily="18" charset="0"/>
                              </a:rPr>
                              <m:t>𝑖𝑗𝑘</m:t>
                            </m:r>
                          </m:sub>
                        </m:sSub>
                        <m:r>
                          <a:rPr lang="en-GB" sz="2000" b="0">
                            <a:solidFill>
                              <a:srgbClr val="0000FF"/>
                            </a:solidFill>
                            <a:latin typeface="Cambria Math" panose="02040503050406030204" pitchFamily="18" charset="0"/>
                          </a:rPr>
                          <m:t>=</m:t>
                        </m:r>
                        <m:r>
                          <a:rPr lang="en-GB" sz="2000" b="0" i="1">
                            <a:solidFill>
                              <a:srgbClr val="0000FF"/>
                            </a:solidFill>
                            <a:latin typeface="Cambria Math" panose="02040503050406030204" pitchFamily="18" charset="0"/>
                          </a:rPr>
                          <m:t>𝜇</m:t>
                        </m:r>
                        <m:r>
                          <a:rPr lang="en-GB" sz="2000" b="0">
                            <a:solidFill>
                              <a:srgbClr val="0000FF"/>
                            </a:solidFill>
                            <a:latin typeface="Cambria Math" panose="02040503050406030204" pitchFamily="18" charset="0"/>
                          </a:rPr>
                          <m:t>+</m:t>
                        </m:r>
                        <m:sSub>
                          <m:sSubPr>
                            <m:ctrlPr>
                              <a:rPr lang="en-GB" sz="2000" i="1">
                                <a:solidFill>
                                  <a:srgbClr val="0000FF"/>
                                </a:solidFill>
                                <a:latin typeface="Cambria Math" panose="02040503050406030204" pitchFamily="18" charset="0"/>
                              </a:rPr>
                            </m:ctrlPr>
                          </m:sSubPr>
                          <m:e>
                            <m:sSub>
                              <m:sSubPr>
                                <m:ctrlPr>
                                  <a:rPr lang="en-GB" sz="2000" i="1">
                                    <a:solidFill>
                                      <a:srgbClr val="0000FF"/>
                                    </a:solidFill>
                                    <a:latin typeface="Cambria Math" panose="02040503050406030204" pitchFamily="18" charset="0"/>
                                  </a:rPr>
                                </m:ctrlPr>
                              </m:sSubPr>
                              <m:e>
                                <m:r>
                                  <a:rPr lang="en-GB" sz="2000" b="0" i="1">
                                    <a:solidFill>
                                      <a:srgbClr val="0000FF"/>
                                    </a:solidFill>
                                    <a:latin typeface="Cambria Math" panose="02040503050406030204" pitchFamily="18" charset="0"/>
                                  </a:rPr>
                                  <m:t>𝐴</m:t>
                                </m:r>
                              </m:e>
                              <m:sub>
                                <m:r>
                                  <a:rPr lang="en-GB" sz="2000" b="0" i="1">
                                    <a:solidFill>
                                      <a:srgbClr val="0000FF"/>
                                    </a:solidFill>
                                    <a:latin typeface="Cambria Math" panose="02040503050406030204" pitchFamily="18" charset="0"/>
                                  </a:rPr>
                                  <m:t>𝑖</m:t>
                                </m:r>
                              </m:sub>
                            </m:sSub>
                            <m:r>
                              <a:rPr lang="en-GB" sz="2000" b="0">
                                <a:solidFill>
                                  <a:srgbClr val="0000FF"/>
                                </a:solidFill>
                                <a:latin typeface="Cambria Math" panose="02040503050406030204" pitchFamily="18" charset="0"/>
                              </a:rPr>
                              <m:t>+</m:t>
                            </m:r>
                            <m:r>
                              <a:rPr lang="en-GB" sz="2000" b="0" i="1">
                                <a:solidFill>
                                  <a:srgbClr val="0000FF"/>
                                </a:solidFill>
                                <a:latin typeface="Cambria Math" panose="02040503050406030204" pitchFamily="18" charset="0"/>
                              </a:rPr>
                              <m:t>𝐵</m:t>
                            </m:r>
                          </m:e>
                          <m:sub>
                            <m:r>
                              <a:rPr lang="en-GB" sz="2000" b="0" i="1">
                                <a:solidFill>
                                  <a:srgbClr val="0000FF"/>
                                </a:solidFill>
                                <a:latin typeface="Cambria Math" panose="02040503050406030204" pitchFamily="18" charset="0"/>
                              </a:rPr>
                              <m:t>𝑗</m:t>
                            </m:r>
                          </m:sub>
                        </m:sSub>
                        <m:r>
                          <a:rPr lang="en-GB" sz="2000" b="0">
                            <a:solidFill>
                              <a:srgbClr val="0000FF"/>
                            </a:solidFill>
                            <a:latin typeface="Cambria Math" panose="02040503050406030204" pitchFamily="18" charset="0"/>
                          </a:rPr>
                          <m:t>+</m:t>
                        </m:r>
                        <m:sSub>
                          <m:sSubPr>
                            <m:ctrlPr>
                              <a:rPr lang="en-GB" sz="2000" i="1">
                                <a:solidFill>
                                  <a:srgbClr val="0000FF"/>
                                </a:solidFill>
                                <a:latin typeface="Cambria Math" panose="02040503050406030204" pitchFamily="18" charset="0"/>
                              </a:rPr>
                            </m:ctrlPr>
                          </m:sSubPr>
                          <m:e>
                            <m:r>
                              <a:rPr lang="en-GB" sz="2000" b="0" i="1">
                                <a:solidFill>
                                  <a:srgbClr val="0000FF"/>
                                </a:solidFill>
                                <a:latin typeface="Cambria Math" panose="02040503050406030204" pitchFamily="18" charset="0"/>
                              </a:rPr>
                              <m:t>𝐶</m:t>
                            </m:r>
                          </m:e>
                          <m:sub>
                            <m:r>
                              <a:rPr lang="en-GB" sz="2000" b="0" i="1">
                                <a:solidFill>
                                  <a:srgbClr val="0000FF"/>
                                </a:solidFill>
                                <a:latin typeface="Cambria Math" panose="02040503050406030204" pitchFamily="18" charset="0"/>
                              </a:rPr>
                              <m:t>𝑘</m:t>
                            </m:r>
                          </m:sub>
                        </m:sSub>
                        <m:r>
                          <a:rPr lang="en-GB" sz="2000" b="0">
                            <a:solidFill>
                              <a:srgbClr val="0000FF"/>
                            </a:solidFill>
                            <a:latin typeface="Cambria Math" panose="02040503050406030204" pitchFamily="18" charset="0"/>
                          </a:rPr>
                          <m:t>+</m:t>
                        </m:r>
                        <m:sSub>
                          <m:sSubPr>
                            <m:ctrlPr>
                              <a:rPr lang="en-GB" sz="2000" i="1">
                                <a:solidFill>
                                  <a:srgbClr val="0000FF"/>
                                </a:solidFill>
                                <a:latin typeface="Cambria Math" panose="02040503050406030204" pitchFamily="18" charset="0"/>
                              </a:rPr>
                            </m:ctrlPr>
                          </m:sSubPr>
                          <m:e>
                            <m:r>
                              <a:rPr lang="en-GB" sz="2000" b="0" i="1">
                                <a:solidFill>
                                  <a:srgbClr val="0000FF"/>
                                </a:solidFill>
                                <a:latin typeface="Cambria Math" panose="02040503050406030204" pitchFamily="18" charset="0"/>
                              </a:rPr>
                              <m:t>….</m:t>
                            </m:r>
                            <m:r>
                              <a:rPr lang="en-GB" sz="2000" b="0">
                                <a:solidFill>
                                  <a:srgbClr val="0000FF"/>
                                </a:solidFill>
                                <a:latin typeface="Cambria Math" panose="02040503050406030204" pitchFamily="18" charset="0"/>
                              </a:rPr>
                              <m:t>+</m:t>
                            </m:r>
                            <m:d>
                              <m:dPr>
                                <m:ctrlPr>
                                  <a:rPr lang="en-GB" sz="2000" i="1">
                                    <a:solidFill>
                                      <a:srgbClr val="0000FF"/>
                                    </a:solidFill>
                                    <a:latin typeface="Cambria Math" panose="02040503050406030204" pitchFamily="18" charset="0"/>
                                  </a:rPr>
                                </m:ctrlPr>
                              </m:dPr>
                              <m:e>
                                <m:r>
                                  <a:rPr lang="en-GB" sz="2000" b="0" i="1">
                                    <a:solidFill>
                                      <a:srgbClr val="0000FF"/>
                                    </a:solidFill>
                                    <a:latin typeface="Cambria Math" panose="02040503050406030204" pitchFamily="18" charset="0"/>
                                  </a:rPr>
                                  <m:t>𝐴</m:t>
                                </m:r>
                                <m:r>
                                  <a:rPr lang="en-GB" sz="2000" b="0">
                                    <a:solidFill>
                                      <a:srgbClr val="0000FF"/>
                                    </a:solidFill>
                                    <a:latin typeface="Cambria Math" panose="02040503050406030204" pitchFamily="18" charset="0"/>
                                  </a:rPr>
                                  <m:t>×</m:t>
                                </m:r>
                                <m:r>
                                  <a:rPr lang="en-GB" sz="2000" b="0" i="1">
                                    <a:solidFill>
                                      <a:srgbClr val="0000FF"/>
                                    </a:solidFill>
                                    <a:latin typeface="Cambria Math" panose="02040503050406030204" pitchFamily="18" charset="0"/>
                                  </a:rPr>
                                  <m:t>𝐵</m:t>
                                </m:r>
                              </m:e>
                            </m:d>
                          </m:e>
                          <m:sub>
                            <m:r>
                              <a:rPr lang="en-GB" sz="2000" b="0" i="1">
                                <a:solidFill>
                                  <a:srgbClr val="0000FF"/>
                                </a:solidFill>
                                <a:latin typeface="Cambria Math" panose="02040503050406030204" pitchFamily="18" charset="0"/>
                              </a:rPr>
                              <m:t>𝑖𝑗</m:t>
                            </m:r>
                          </m:sub>
                        </m:sSub>
                        <m:r>
                          <a:rPr lang="en-GB" sz="2000" b="0">
                            <a:solidFill>
                              <a:srgbClr val="0000FF"/>
                            </a:solidFill>
                            <a:latin typeface="Cambria Math" panose="02040503050406030204" pitchFamily="18" charset="0"/>
                          </a:rPr>
                          <m:t>+</m:t>
                        </m:r>
                        <m:sSub>
                          <m:sSubPr>
                            <m:ctrlPr>
                              <a:rPr lang="en-GB" sz="2000" i="1">
                                <a:solidFill>
                                  <a:srgbClr val="0000FF"/>
                                </a:solidFill>
                                <a:latin typeface="Cambria Math" panose="02040503050406030204" pitchFamily="18" charset="0"/>
                              </a:rPr>
                            </m:ctrlPr>
                          </m:sSubPr>
                          <m:e>
                            <m:d>
                              <m:dPr>
                                <m:ctrlPr>
                                  <a:rPr lang="en-GB" sz="2000" i="1">
                                    <a:solidFill>
                                      <a:srgbClr val="0000FF"/>
                                    </a:solidFill>
                                    <a:latin typeface="Cambria Math" panose="02040503050406030204" pitchFamily="18" charset="0"/>
                                  </a:rPr>
                                </m:ctrlPr>
                              </m:dPr>
                              <m:e>
                                <m:r>
                                  <a:rPr lang="en-GB" sz="2000" b="0" i="1">
                                    <a:solidFill>
                                      <a:srgbClr val="0000FF"/>
                                    </a:solidFill>
                                    <a:latin typeface="Cambria Math" panose="02040503050406030204" pitchFamily="18" charset="0"/>
                                  </a:rPr>
                                  <m:t>𝐵</m:t>
                                </m:r>
                                <m:r>
                                  <a:rPr lang="en-GB" sz="2000" b="0">
                                    <a:solidFill>
                                      <a:srgbClr val="0000FF"/>
                                    </a:solidFill>
                                    <a:latin typeface="Cambria Math" panose="02040503050406030204" pitchFamily="18" charset="0"/>
                                  </a:rPr>
                                  <m:t>×</m:t>
                                </m:r>
                                <m:r>
                                  <a:rPr lang="en-GB" sz="2000" b="0" i="1">
                                    <a:solidFill>
                                      <a:srgbClr val="0000FF"/>
                                    </a:solidFill>
                                    <a:latin typeface="Cambria Math" panose="02040503050406030204" pitchFamily="18" charset="0"/>
                                  </a:rPr>
                                  <m:t>𝐶</m:t>
                                </m:r>
                              </m:e>
                            </m:d>
                          </m:e>
                          <m:sub>
                            <m:r>
                              <a:rPr lang="en-GB" sz="2000" b="0" i="1">
                                <a:solidFill>
                                  <a:srgbClr val="0000FF"/>
                                </a:solidFill>
                                <a:latin typeface="Cambria Math" panose="02040503050406030204" pitchFamily="18" charset="0"/>
                              </a:rPr>
                              <m:t>𝑗𝑘</m:t>
                            </m:r>
                          </m:sub>
                        </m:sSub>
                        <m:r>
                          <a:rPr lang="en-GB" sz="2000" b="0" i="1">
                            <a:solidFill>
                              <a:srgbClr val="0000FF"/>
                            </a:solidFill>
                            <a:latin typeface="Cambria Math" panose="02040503050406030204" pitchFamily="18" charset="0"/>
                          </a:rPr>
                          <m:t>+…</m:t>
                        </m:r>
                        <m:r>
                          <a:rPr lang="en-GB" sz="2000" b="0">
                            <a:solidFill>
                              <a:srgbClr val="0000FF"/>
                            </a:solidFill>
                            <a:latin typeface="Cambria Math" panose="02040503050406030204" pitchFamily="18" charset="0"/>
                          </a:rPr>
                          <m:t>+</m:t>
                        </m:r>
                        <m:sSub>
                          <m:sSubPr>
                            <m:ctrlPr>
                              <a:rPr lang="en-GB" sz="2000" i="1">
                                <a:solidFill>
                                  <a:srgbClr val="0000FF"/>
                                </a:solidFill>
                                <a:latin typeface="Cambria Math" panose="02040503050406030204" pitchFamily="18" charset="0"/>
                              </a:rPr>
                            </m:ctrlPr>
                          </m:sSubPr>
                          <m:e>
                            <m:r>
                              <a:rPr lang="en-GB" sz="2000" b="0" i="1">
                                <a:solidFill>
                                  <a:srgbClr val="0000FF"/>
                                </a:solidFill>
                                <a:latin typeface="Cambria Math" panose="02040503050406030204" pitchFamily="18" charset="0"/>
                              </a:rPr>
                              <m:t>𝜖</m:t>
                            </m:r>
                          </m:e>
                          <m:sub>
                            <m:r>
                              <a:rPr lang="en-GB" sz="2000" b="0" i="1">
                                <a:solidFill>
                                  <a:srgbClr val="0000FF"/>
                                </a:solidFill>
                                <a:latin typeface="Cambria Math" panose="02040503050406030204" pitchFamily="18" charset="0"/>
                              </a:rPr>
                              <m:t>𝑖𝑗𝑘</m:t>
                            </m:r>
                          </m:sub>
                        </m:sSub>
                      </m:oMath>
                    </m:oMathPara>
                  </a14:m>
                  <a:endParaRPr lang="en-GB" sz="2000" dirty="0">
                    <a:solidFill>
                      <a:srgbClr val="0000FF"/>
                    </a:solidFill>
                    <a:latin typeface="Arial" panose="020B0604020202020204" pitchFamily="34" charset="0"/>
                    <a:cs typeface="Arial" panose="020B0604020202020204" pitchFamily="34" charset="0"/>
                  </a:endParaRPr>
                </a:p>
              </p:txBody>
            </p:sp>
          </mc:Choice>
          <mc:Fallback xmlns="">
            <p:sp>
              <p:nvSpPr>
                <p:cNvPr id="3" name="TextBox 2">
                  <a:extLst>
                    <a:ext uri="{FF2B5EF4-FFF2-40B4-BE49-F238E27FC236}">
                      <a16:creationId xmlns:a16="http://schemas.microsoft.com/office/drawing/2014/main" id="{06AF669E-7142-B7B0-9110-2E9E1CCD5549}"/>
                    </a:ext>
                  </a:extLst>
                </p:cNvPr>
                <p:cNvSpPr txBox="1">
                  <a:spLocks noRot="1" noChangeAspect="1" noMove="1" noResize="1" noEditPoints="1" noAdjustHandles="1" noChangeArrowheads="1" noChangeShapeType="1" noTextEdit="1"/>
                </p:cNvSpPr>
                <p:nvPr/>
              </p:nvSpPr>
              <p:spPr>
                <a:xfrm>
                  <a:off x="1077976" y="2966197"/>
                  <a:ext cx="10445821" cy="572293"/>
                </a:xfrm>
                <a:prstGeom prst="rect">
                  <a:avLst/>
                </a:prstGeom>
                <a:blipFill>
                  <a:blip r:embed="rId2"/>
                  <a:stretch>
                    <a:fillRect b="-8451"/>
                  </a:stretch>
                </a:blipFill>
              </p:spPr>
              <p:txBody>
                <a:bodyPr/>
                <a:lstStyle/>
                <a:p>
                  <a:r>
                    <a:rPr lang="en-GB">
                      <a:noFill/>
                    </a:rPr>
                    <a:t> </a:t>
                  </a:r>
                </a:p>
              </p:txBody>
            </p:sp>
          </mc:Fallback>
        </mc:AlternateContent>
      </p:grpSp>
    </p:spTree>
    <p:extLst>
      <p:ext uri="{BB962C8B-B14F-4D97-AF65-F5344CB8AC3E}">
        <p14:creationId xmlns:p14="http://schemas.microsoft.com/office/powerpoint/2010/main" val="1212055791"/>
      </p:ext>
    </p:extLst>
  </p:cSld>
  <p:clrMapOvr>
    <a:masterClrMapping/>
  </p:clrMapOvr>
</p:sld>
</file>

<file path=ppt/slides/slide9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C6A0B0D-6BEE-3A6A-4D9C-0755B343F4C3}"/>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0D715F1-E31A-B8CC-F0AF-FE972C7156E6}"/>
              </a:ext>
            </a:extLst>
          </p:cNvPr>
          <p:cNvSpPr>
            <a:spLocks noGrp="1"/>
          </p:cNvSpPr>
          <p:nvPr>
            <p:ph type="title"/>
          </p:nvPr>
        </p:nvSpPr>
        <p:spPr>
          <a:xfrm>
            <a:off x="0" y="0"/>
            <a:ext cx="9144000" cy="717329"/>
          </a:xfrm>
          <a:solidFill>
            <a:srgbClr val="CCFF66"/>
          </a:solidFill>
        </p:spPr>
        <p:txBody>
          <a:bodyPr>
            <a:normAutofit/>
          </a:bodyPr>
          <a:lstStyle/>
          <a:p>
            <a:pPr algn="ctr"/>
            <a:r>
              <a:rPr lang="en-GB" sz="2700" b="1" dirty="0">
                <a:latin typeface="Arial" panose="020B0604020202020204" pitchFamily="34" charset="0"/>
                <a:cs typeface="Arial" panose="020B0604020202020204" pitchFamily="34" charset="0"/>
              </a:rPr>
              <a:t>5.6. Results</a:t>
            </a:r>
          </a:p>
        </p:txBody>
      </p:sp>
      <p:sp>
        <p:nvSpPr>
          <p:cNvPr id="3" name="Content Placeholder 2">
            <a:extLst>
              <a:ext uri="{FF2B5EF4-FFF2-40B4-BE49-F238E27FC236}">
                <a16:creationId xmlns:a16="http://schemas.microsoft.com/office/drawing/2014/main" id="{92ABEC79-A67D-55A1-5950-D5646BA3A319}"/>
              </a:ext>
            </a:extLst>
          </p:cNvPr>
          <p:cNvSpPr>
            <a:spLocks noGrp="1"/>
          </p:cNvSpPr>
          <p:nvPr>
            <p:ph idx="1"/>
          </p:nvPr>
        </p:nvSpPr>
        <p:spPr>
          <a:xfrm>
            <a:off x="304800" y="717329"/>
            <a:ext cx="8669053" cy="5519983"/>
          </a:xfrm>
        </p:spPr>
        <p:txBody>
          <a:bodyPr>
            <a:noAutofit/>
          </a:bodyPr>
          <a:lstStyle/>
          <a:p>
            <a:pPr marL="266700" indent="-266700">
              <a:lnSpc>
                <a:spcPct val="10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make it too short and inadequate or too long and verbose</a:t>
            </a:r>
          </a:p>
          <a:p>
            <a:pPr marL="266700" indent="-266700">
              <a:lnSpc>
                <a:spcPct val="10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report </a:t>
            </a:r>
            <a:r>
              <a:rPr lang="en-GB" sz="2400" dirty="0">
                <a:solidFill>
                  <a:srgbClr val="FF0000"/>
                </a:solidFill>
                <a:latin typeface="Arial" panose="020B0604020202020204" pitchFamily="34" charset="0"/>
                <a:cs typeface="Arial" panose="020B0604020202020204" pitchFamily="34" charset="0"/>
              </a:rPr>
              <a:t>selectively</a:t>
            </a:r>
          </a:p>
          <a:p>
            <a:pPr marL="266700" indent="-266700">
              <a:lnSpc>
                <a:spcPct val="100000"/>
              </a:lnSpc>
              <a:buFont typeface="Wingdings" panose="05000000000000000000" pitchFamily="2" charset="2"/>
              <a:buChar char="§"/>
            </a:pPr>
            <a:r>
              <a:rPr lang="en-US" sz="2400" dirty="0">
                <a:latin typeface="Arial" panose="020B0604020202020204" pitchFamily="34" charset="0"/>
                <a:cs typeface="Arial" panose="020B0604020202020204" pitchFamily="34" charset="0"/>
              </a:rPr>
              <a:t>Report responsibly; present all outcomes and uncertainties associated with each outcome (mean ± </a:t>
            </a:r>
            <a:r>
              <a:rPr lang="en-GB" sz="2400" dirty="0">
                <a:latin typeface="Arial" panose="020B0604020202020204" pitchFamily="34" charset="0"/>
                <a:cs typeface="Arial" panose="020B0604020202020204" pitchFamily="34" charset="0"/>
              </a:rPr>
              <a:t>CL</a:t>
            </a:r>
            <a:r>
              <a:rPr lang="en-US" sz="2400" dirty="0">
                <a:latin typeface="Arial" panose="020B0604020202020204" pitchFamily="34" charset="0"/>
                <a:cs typeface="Arial" panose="020B0604020202020204" pitchFamily="34" charset="0"/>
              </a:rPr>
              <a:t>);</a:t>
            </a:r>
          </a:p>
          <a:p>
            <a:pPr marL="266700" indent="-266700">
              <a:lnSpc>
                <a:spcPct val="10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equate lack of statistical significance (</a:t>
            </a:r>
            <a:r>
              <a:rPr lang="en-GB" sz="2400" i="1" dirty="0">
                <a:latin typeface="Arial" panose="020B0604020202020204" pitchFamily="34" charset="0"/>
                <a:cs typeface="Arial" panose="020B0604020202020204" pitchFamily="34" charset="0"/>
              </a:rPr>
              <a:t>P &gt; 0.05</a:t>
            </a:r>
            <a:r>
              <a:rPr lang="en-GB" sz="2400" dirty="0">
                <a:latin typeface="Arial" panose="020B0604020202020204" pitchFamily="34" charset="0"/>
                <a:cs typeface="Arial" panose="020B0604020202020204" pitchFamily="34" charset="0"/>
              </a:rPr>
              <a:t>) with “lack of effect” e.g., </a:t>
            </a:r>
          </a:p>
          <a:p>
            <a:pPr marL="703263" lvl="2" indent="-454025">
              <a:lnSpc>
                <a:spcPct val="100000"/>
              </a:lnSpc>
              <a:buFont typeface="Wingdings" panose="05000000000000000000" pitchFamily="2" charset="2"/>
              <a:buChar char="§"/>
            </a:pPr>
            <a:r>
              <a:rPr lang="en-GB" sz="2100" dirty="0">
                <a:latin typeface="Arial" panose="020B0604020202020204" pitchFamily="34" charset="0"/>
                <a:cs typeface="Arial" panose="020B0604020202020204" pitchFamily="34" charset="0"/>
              </a:rPr>
              <a:t>“The treatment did not have any effect on yield”. </a:t>
            </a:r>
            <a:r>
              <a:rPr lang="en-GB" sz="2100" dirty="0">
                <a:solidFill>
                  <a:srgbClr val="FF0000"/>
                </a:solidFill>
                <a:latin typeface="Arial" panose="020B0604020202020204" pitchFamily="34" charset="0"/>
                <a:cs typeface="Arial" panose="020B0604020202020204" pitchFamily="34" charset="0"/>
              </a:rPr>
              <a:t>wrong</a:t>
            </a:r>
            <a:r>
              <a:rPr lang="en-GB" sz="2100" dirty="0">
                <a:latin typeface="Arial" panose="020B0604020202020204" pitchFamily="34" charset="0"/>
                <a:cs typeface="Arial" panose="020B0604020202020204" pitchFamily="34" charset="0"/>
              </a:rPr>
              <a:t>  </a:t>
            </a:r>
          </a:p>
          <a:p>
            <a:pPr marL="703263" lvl="2" indent="-454025">
              <a:lnSpc>
                <a:spcPct val="100000"/>
              </a:lnSpc>
              <a:buFont typeface="Wingdings" panose="05000000000000000000" pitchFamily="2" charset="2"/>
              <a:buChar char="§"/>
            </a:pPr>
            <a:r>
              <a:rPr lang="en-GB" sz="2100" dirty="0">
                <a:latin typeface="Arial" panose="020B0604020202020204" pitchFamily="34" charset="0"/>
                <a:cs typeface="Arial" panose="020B0604020202020204" pitchFamily="34" charset="0"/>
              </a:rPr>
              <a:t>“The treatment did not significantly increase yield”. </a:t>
            </a:r>
            <a:r>
              <a:rPr lang="en-GB" sz="2100" dirty="0">
                <a:solidFill>
                  <a:srgbClr val="00B050"/>
                </a:solidFill>
                <a:latin typeface="Arial" panose="020B0604020202020204" pitchFamily="34" charset="0"/>
                <a:cs typeface="Arial" panose="020B0604020202020204" pitchFamily="34" charset="0"/>
              </a:rPr>
              <a:t>right</a:t>
            </a:r>
            <a:r>
              <a:rPr lang="en-GB" sz="2100" dirty="0">
                <a:latin typeface="Arial" panose="020B0604020202020204" pitchFamily="34" charset="0"/>
                <a:cs typeface="Arial" panose="020B0604020202020204" pitchFamily="34" charset="0"/>
              </a:rPr>
              <a:t>  </a:t>
            </a:r>
          </a:p>
          <a:p>
            <a:pPr marL="360363" indent="-454025">
              <a:lnSpc>
                <a:spcPct val="10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equate statistical significance with “practical” relevance. e.g., don’t interpret the </a:t>
            </a:r>
            <a:r>
              <a:rPr lang="en-GB" sz="2400" i="1" dirty="0">
                <a:latin typeface="Arial" panose="020B0604020202020204" pitchFamily="34" charset="0"/>
                <a:cs typeface="Arial" panose="020B0604020202020204" pitchFamily="34" charset="0"/>
              </a:rPr>
              <a:t>P</a:t>
            </a:r>
            <a:r>
              <a:rPr lang="en-GB" sz="2400" dirty="0">
                <a:latin typeface="Arial" panose="020B0604020202020204" pitchFamily="34" charset="0"/>
                <a:cs typeface="Arial" panose="020B0604020202020204" pitchFamily="34" charset="0"/>
              </a:rPr>
              <a:t> value as a measure of the magnitude of effect</a:t>
            </a:r>
          </a:p>
        </p:txBody>
      </p:sp>
    </p:spTree>
    <p:extLst>
      <p:ext uri="{BB962C8B-B14F-4D97-AF65-F5344CB8AC3E}">
        <p14:creationId xmlns:p14="http://schemas.microsoft.com/office/powerpoint/2010/main" val="85433743"/>
      </p:ext>
    </p:extLst>
  </p:cSld>
  <p:clrMapOvr>
    <a:masterClrMapping/>
  </p:clrMapOvr>
</p:sld>
</file>

<file path=ppt/slides/slide9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9F5E60B-0759-27C2-4569-E6C891CF008F}"/>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64781E6B-5A15-839A-68F0-92B3A2DF5FF4}"/>
              </a:ext>
            </a:extLst>
          </p:cNvPr>
          <p:cNvSpPr>
            <a:spLocks noGrp="1"/>
          </p:cNvSpPr>
          <p:nvPr>
            <p:ph type="title"/>
          </p:nvPr>
        </p:nvSpPr>
        <p:spPr>
          <a:xfrm>
            <a:off x="0" y="0"/>
            <a:ext cx="9144000" cy="645321"/>
          </a:xfrm>
          <a:solidFill>
            <a:srgbClr val="CCFF66"/>
          </a:solidFill>
        </p:spPr>
        <p:txBody>
          <a:bodyPr>
            <a:normAutofit/>
          </a:bodyPr>
          <a:lstStyle/>
          <a:p>
            <a:pPr algn="ctr"/>
            <a:r>
              <a:rPr lang="en-GB" sz="2700" b="1" dirty="0">
                <a:latin typeface="Arial" panose="020B0604020202020204" pitchFamily="34" charset="0"/>
                <a:cs typeface="Arial" panose="020B0604020202020204" pitchFamily="34" charset="0"/>
              </a:rPr>
              <a:t>5.7. Discussion</a:t>
            </a:r>
          </a:p>
        </p:txBody>
      </p:sp>
      <p:sp>
        <p:nvSpPr>
          <p:cNvPr id="3" name="Content Placeholder 2">
            <a:extLst>
              <a:ext uri="{FF2B5EF4-FFF2-40B4-BE49-F238E27FC236}">
                <a16:creationId xmlns:a16="http://schemas.microsoft.com/office/drawing/2014/main" id="{94F4623C-813F-6055-E66C-386E33D73F58}"/>
              </a:ext>
            </a:extLst>
          </p:cNvPr>
          <p:cNvSpPr>
            <a:spLocks noGrp="1"/>
          </p:cNvSpPr>
          <p:nvPr>
            <p:ph idx="1"/>
          </p:nvPr>
        </p:nvSpPr>
        <p:spPr>
          <a:xfrm>
            <a:off x="457200" y="457200"/>
            <a:ext cx="8433798" cy="6224996"/>
          </a:xfrm>
        </p:spPr>
        <p:txBody>
          <a:bodyPr>
            <a:noAutofit/>
          </a:bodyPr>
          <a:lstStyle/>
          <a:p>
            <a:pPr marL="266700" indent="-2667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write your discussion as if it is a literature review</a:t>
            </a:r>
          </a:p>
          <a:p>
            <a:pPr marL="266700" indent="-2667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Fully interpret all your results. </a:t>
            </a:r>
          </a:p>
          <a:p>
            <a:pPr marL="266700" indent="-266700">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Provide mechanistic explanation rather than descriptive ones (repeating results)</a:t>
            </a:r>
          </a:p>
          <a:p>
            <a:pPr lvl="1">
              <a:lnSpc>
                <a:spcPct val="150000"/>
              </a:lnSpc>
              <a:buFont typeface="Courier New" panose="02070309020205020404" pitchFamily="49" charset="0"/>
              <a:buChar char="o"/>
            </a:pPr>
            <a:r>
              <a:rPr lang="en-GB" sz="2000" dirty="0">
                <a:latin typeface="Arial" panose="020B0604020202020204" pitchFamily="34" charset="0"/>
                <a:cs typeface="Arial" panose="020B0604020202020204" pitchFamily="34" charset="0"/>
              </a:rPr>
              <a:t>Interpret your results in terms of existing theories, frameworks and make bold propositions.</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Discuss the</a:t>
            </a:r>
          </a:p>
          <a:p>
            <a:pPr marL="873125" lvl="1" indent="-342900">
              <a:lnSpc>
                <a:spcPct val="150000"/>
              </a:lnSpc>
              <a:buFont typeface="Courier New" panose="02070309020205020404" pitchFamily="49" charset="0"/>
              <a:buChar char="o"/>
            </a:pPr>
            <a:r>
              <a:rPr lang="en-CA" sz="2000" dirty="0">
                <a:latin typeface="Arial" panose="020B0604020202020204" pitchFamily="34" charset="0"/>
                <a:cs typeface="Arial" panose="020B0604020202020204" pitchFamily="34" charset="0"/>
              </a:rPr>
              <a:t>risks  and the relevance of your findings to users;</a:t>
            </a:r>
          </a:p>
          <a:p>
            <a:pPr marL="873125" lvl="1" indent="-342900">
              <a:lnSpc>
                <a:spcPct val="150000"/>
              </a:lnSpc>
              <a:buFont typeface="Courier New" panose="02070309020205020404" pitchFamily="49" charset="0"/>
              <a:buChar char="o"/>
            </a:pPr>
            <a:r>
              <a:rPr lang="en-CA" sz="2000" dirty="0">
                <a:latin typeface="Arial" panose="020B0604020202020204" pitchFamily="34" charset="0"/>
                <a:cs typeface="Arial" panose="020B0604020202020204" pitchFamily="34" charset="0"/>
              </a:rPr>
              <a:t>limitations of your study and caveats;</a:t>
            </a:r>
          </a:p>
          <a:p>
            <a:pPr marL="873125" lvl="1" indent="-342900">
              <a:lnSpc>
                <a:spcPct val="150000"/>
              </a:lnSpc>
              <a:buFont typeface="Courier New" panose="02070309020205020404" pitchFamily="49" charset="0"/>
              <a:buChar char="o"/>
            </a:pPr>
            <a:r>
              <a:rPr lang="en-CA" sz="2000" dirty="0">
                <a:latin typeface="Arial" panose="020B0604020202020204" pitchFamily="34" charset="0"/>
                <a:cs typeface="Arial" panose="020B0604020202020204" pitchFamily="34" charset="0"/>
              </a:rPr>
              <a:t>Gaps (unknowns) and implications for future research</a:t>
            </a:r>
          </a:p>
          <a:p>
            <a:pPr marL="0" lvl="1" indent="0">
              <a:lnSpc>
                <a:spcPct val="150000"/>
              </a:lnSpc>
              <a:buNone/>
            </a:pPr>
            <a:r>
              <a:rPr lang="en-GB" sz="2400" dirty="0">
                <a:latin typeface="Arial" panose="020B0604020202020204" pitchFamily="34" charset="0"/>
                <a:cs typeface="Arial" panose="020B0604020202020204" pitchFamily="34" charset="0"/>
              </a:rPr>
              <a:t>Identify gaps and areas for future work</a:t>
            </a:r>
          </a:p>
        </p:txBody>
      </p:sp>
    </p:spTree>
    <p:extLst>
      <p:ext uri="{BB962C8B-B14F-4D97-AF65-F5344CB8AC3E}">
        <p14:creationId xmlns:p14="http://schemas.microsoft.com/office/powerpoint/2010/main" val="4005686657"/>
      </p:ext>
    </p:extLst>
  </p:cSld>
  <p:clrMapOvr>
    <a:masterClrMapping/>
  </p:clrMapOvr>
</p:sld>
</file>

<file path=ppt/slides/slide9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63DBD24-4E45-BD59-C3C4-4F013AB35B77}"/>
            </a:ext>
          </a:extLst>
        </p:cNvPr>
        <p:cNvGrpSpPr/>
        <p:nvPr/>
      </p:nvGrpSpPr>
      <p:grpSpPr>
        <a:xfrm>
          <a:off x="0" y="0"/>
          <a:ext cx="0" cy="0"/>
          <a:chOff x="0" y="0"/>
          <a:chExt cx="0" cy="0"/>
        </a:xfrm>
      </p:grpSpPr>
      <p:sp>
        <p:nvSpPr>
          <p:cNvPr id="2" name="Title 1">
            <a:extLst>
              <a:ext uri="{FF2B5EF4-FFF2-40B4-BE49-F238E27FC236}">
                <a16:creationId xmlns:a16="http://schemas.microsoft.com/office/drawing/2014/main" id="{40080187-0056-CC58-756E-E7455B949A08}"/>
              </a:ext>
            </a:extLst>
          </p:cNvPr>
          <p:cNvSpPr>
            <a:spLocks noGrp="1"/>
          </p:cNvSpPr>
          <p:nvPr>
            <p:ph type="title"/>
          </p:nvPr>
        </p:nvSpPr>
        <p:spPr>
          <a:xfrm>
            <a:off x="0" y="20256"/>
            <a:ext cx="9144000" cy="528689"/>
          </a:xfrm>
          <a:solidFill>
            <a:srgbClr val="CCFF66"/>
          </a:solidFill>
        </p:spPr>
        <p:txBody>
          <a:bodyPr>
            <a:normAutofit/>
          </a:bodyPr>
          <a:lstStyle/>
          <a:p>
            <a:pPr algn="ctr"/>
            <a:r>
              <a:rPr lang="en-GB" sz="2800" b="1" dirty="0">
                <a:latin typeface="Arial" panose="020B0604020202020204" pitchFamily="34" charset="0"/>
                <a:cs typeface="Arial" panose="020B0604020202020204" pitchFamily="34" charset="0"/>
              </a:rPr>
              <a:t>5.8. conclusion</a:t>
            </a:r>
          </a:p>
        </p:txBody>
      </p:sp>
      <p:sp>
        <p:nvSpPr>
          <p:cNvPr id="3" name="Content Placeholder 2">
            <a:extLst>
              <a:ext uri="{FF2B5EF4-FFF2-40B4-BE49-F238E27FC236}">
                <a16:creationId xmlns:a16="http://schemas.microsoft.com/office/drawing/2014/main" id="{C7EAFED5-5D04-1889-BA26-DE01D98002E9}"/>
              </a:ext>
            </a:extLst>
          </p:cNvPr>
          <p:cNvSpPr>
            <a:spLocks noGrp="1"/>
          </p:cNvSpPr>
          <p:nvPr>
            <p:ph idx="1"/>
          </p:nvPr>
        </p:nvSpPr>
        <p:spPr>
          <a:xfrm>
            <a:off x="306421" y="990600"/>
            <a:ext cx="8531158" cy="3124200"/>
          </a:xfrm>
        </p:spPr>
        <p:txBody>
          <a:bodyPr>
            <a:noAutofit/>
          </a:bodyPr>
          <a:lstStyle/>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List the key findings and draw bold conclusions based on each finding.</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Do not make conclusions beyond the scope of your work</a:t>
            </a:r>
          </a:p>
          <a:p>
            <a:pPr>
              <a:lnSpc>
                <a:spcPct val="150000"/>
              </a:lnSpc>
              <a:buFont typeface="Wingdings" panose="05000000000000000000" pitchFamily="2" charset="2"/>
              <a:buChar char="§"/>
            </a:pPr>
            <a:r>
              <a:rPr lang="en-GB" sz="2400" dirty="0">
                <a:latin typeface="Arial" panose="020B0604020202020204" pitchFamily="34" charset="0"/>
                <a:cs typeface="Arial" panose="020B0604020202020204" pitchFamily="34" charset="0"/>
              </a:rPr>
              <a:t>State the take-home message; recommend what should be done or what must be changed</a:t>
            </a:r>
          </a:p>
        </p:txBody>
      </p:sp>
    </p:spTree>
    <p:extLst>
      <p:ext uri="{BB962C8B-B14F-4D97-AF65-F5344CB8AC3E}">
        <p14:creationId xmlns:p14="http://schemas.microsoft.com/office/powerpoint/2010/main" val="14275564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9859</Words>
  <Application>Microsoft Office PowerPoint</Application>
  <PresentationFormat>On-screen Show (4:3)</PresentationFormat>
  <Paragraphs>770</Paragraphs>
  <Slides>98</Slides>
  <Notes>29</Notes>
  <HiddenSlides>0</HiddenSlides>
  <MMClips>0</MMClips>
  <ScaleCrop>false</ScaleCrop>
  <HeadingPairs>
    <vt:vector size="6" baseType="variant">
      <vt:variant>
        <vt:lpstr>Fonts Used</vt:lpstr>
      </vt:variant>
      <vt:variant>
        <vt:i4>13</vt:i4>
      </vt:variant>
      <vt:variant>
        <vt:lpstr>Theme</vt:lpstr>
      </vt:variant>
      <vt:variant>
        <vt:i4>1</vt:i4>
      </vt:variant>
      <vt:variant>
        <vt:lpstr>Slide Titles</vt:lpstr>
      </vt:variant>
      <vt:variant>
        <vt:i4>98</vt:i4>
      </vt:variant>
    </vt:vector>
  </HeadingPairs>
  <TitlesOfParts>
    <vt:vector size="112" baseType="lpstr">
      <vt:lpstr>Aptos</vt:lpstr>
      <vt:lpstr>Aptos Display</vt:lpstr>
      <vt:lpstr>Arial</vt:lpstr>
      <vt:lpstr>Bernard MT Condensed</vt:lpstr>
      <vt:lpstr>BlinkMacSystemFont</vt:lpstr>
      <vt:lpstr>Calibri</vt:lpstr>
      <vt:lpstr>Cambria Math</vt:lpstr>
      <vt:lpstr>Courier New</vt:lpstr>
      <vt:lpstr>Georgia</vt:lpstr>
      <vt:lpstr>Monotype Sorts</vt:lpstr>
      <vt:lpstr>Times New Roman</vt:lpstr>
      <vt:lpstr>Trebuchet MS</vt:lpstr>
      <vt:lpstr>Wingdings</vt:lpstr>
      <vt:lpstr>Office Theme</vt:lpstr>
      <vt:lpstr>Introduction to systematic reviews and meta-analysis</vt:lpstr>
      <vt:lpstr>PowerPoint Presentation</vt:lpstr>
      <vt:lpstr>Self introduction</vt:lpstr>
      <vt:lpstr>Setting the scene and agreeing on expectations/outcomes</vt:lpstr>
      <vt:lpstr>Response to the needs assessment survey</vt:lpstr>
      <vt:lpstr>PowerPoint Presentation</vt:lpstr>
      <vt:lpstr>PowerPoint Presentation</vt:lpstr>
      <vt:lpstr>PowerPoint Presentation</vt:lpstr>
      <vt:lpstr>PowerPoint Presentation</vt:lpstr>
      <vt:lpstr>Systematic reviews (SR) and meta-analysis (MA) are emerging methods of research synthesis Both systematic reviews and meta-analyses combine multiple studies to build a body of evidence  Both aim to minimize bias in reviews by using explicit and systematic methods formulated in advance with a protocol.  Traditional narrative reviews have many problems</vt:lpstr>
      <vt:lpstr>PowerPoint Presentation</vt:lpstr>
      <vt:lpstr>Some concepts in research synthesis</vt:lpstr>
      <vt:lpstr>PowerPoint Presentation</vt:lpstr>
      <vt:lpstr>PowerPoint Presentation</vt:lpstr>
      <vt:lpstr>PowerPoint Presentation</vt:lpstr>
      <vt:lpstr>PowerPoint Presentation</vt:lpstr>
      <vt:lpstr>PowerPoint Presentation</vt:lpstr>
      <vt:lpstr>Then, why systematic review? Why not meta-analysis?</vt:lpstr>
      <vt:lpstr>PowerPoint Presentation</vt:lpstr>
      <vt:lpstr>The systematic review &amp; meta-analysis process</vt:lpstr>
      <vt:lpstr>PowerPoint Presentation</vt:lpstr>
      <vt:lpstr>PowerPoint Presentation</vt:lpstr>
      <vt:lpstr>Example of an analytic framework</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3. Data extraction (most important activity)</vt:lpstr>
      <vt:lpstr>3.1 Develop a data extraction form</vt:lpstr>
      <vt:lpstr>PowerPoint Presentation</vt:lpstr>
      <vt:lpstr>PowerPoint Presentation</vt:lpstr>
      <vt:lpstr>3.2 Create a database of extracted data</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4.3a. Synthesis and reporting in systematic reviews</vt:lpstr>
      <vt:lpstr>PowerPoint Presentation</vt:lpstr>
      <vt:lpstr>PowerPoint Presentation</vt:lpstr>
      <vt:lpstr>PowerPoint Presentation</vt:lpstr>
      <vt:lpstr>4.3b. Analysis and reporting in meta-analysis</vt:lpstr>
      <vt:lpstr>PowerPoint Presentation</vt:lpstr>
      <vt:lpstr>PowerPoint Presentation</vt:lpstr>
      <vt:lpstr>Reporting meta-analysis results</vt:lpstr>
      <vt:lpstr>Flow diagram of the review process: PRISMA chart</vt:lpstr>
      <vt:lpstr>PowerPoint Presentation</vt:lpstr>
      <vt:lpstr>PowerPoint Presentation</vt:lpstr>
      <vt:lpstr>PowerPoint Presentation</vt:lpstr>
      <vt:lpstr>5.1. Framing the title of a paper</vt:lpstr>
      <vt:lpstr>2. Framing your abstract</vt:lpstr>
      <vt:lpstr>5.3. Choice of key words</vt:lpstr>
      <vt:lpstr>5.4. Writing the introduction section</vt:lpstr>
      <vt:lpstr>5.5. Materials and Methods</vt:lpstr>
      <vt:lpstr>PowerPoint Presentation</vt:lpstr>
      <vt:lpstr>5.6. Results</vt:lpstr>
      <vt:lpstr>5.7. Discussion</vt:lpstr>
      <vt:lpstr>5.8. conclusion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 mixed cropping control weeds without reducing crop yield?</dc:title>
  <dc:creator>Shem Kuyah</dc:creator>
  <cp:lastModifiedBy>Sileshi</cp:lastModifiedBy>
  <cp:revision>209</cp:revision>
  <dcterms:created xsi:type="dcterms:W3CDTF">2019-11-14T15:21:08Z</dcterms:created>
  <dcterms:modified xsi:type="dcterms:W3CDTF">2025-03-23T10:25:59Z</dcterms:modified>
</cp:coreProperties>
</file>